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9" r:id="rId4"/>
    <p:sldId id="276" r:id="rId5"/>
    <p:sldId id="277" r:id="rId6"/>
    <p:sldId id="267" r:id="rId7"/>
    <p:sldId id="272" r:id="rId8"/>
    <p:sldId id="273" r:id="rId9"/>
    <p:sldId id="274" r:id="rId10"/>
    <p:sldId id="259" r:id="rId11"/>
    <p:sldId id="257" r:id="rId12"/>
    <p:sldId id="260" r:id="rId13"/>
    <p:sldId id="264" r:id="rId14"/>
    <p:sldId id="262" r:id="rId15"/>
    <p:sldId id="265" r:id="rId16"/>
    <p:sldId id="278" r:id="rId17"/>
    <p:sldId id="279" r:id="rId18"/>
    <p:sldId id="281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293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379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presProps" Target="presProps.xml" /><Relationship Id="rId50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viewProps" Target="viewProps.xml" /><Relationship Id="rId8" Type="http://schemas.openxmlformats.org/officeDocument/2006/relationships/slide" Target="slides/slide7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336422F-C51A-032D-797C-DBF3CF488D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229600" cy="1143000"/>
          </a:xfrm>
        </p:spPr>
        <p:txBody>
          <a:bodyPr/>
          <a:lstStyle>
            <a:lvl1pPr algn="r">
              <a:defRPr sz="4400"/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9B00B05-16C7-121D-27CC-7AAAF964168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19400"/>
            <a:ext cx="4191000" cy="12954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7F45FB5C-A13D-DE39-6C03-B778B124B62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79FBCDCE-AFE7-1B8E-B716-42873C2E17B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5052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C29E30A-B566-4588-A885-1799EDEEF7C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9342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7727C83-4406-4315-8654-AD5334E47DA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EA38-762F-1604-9911-8C6B242B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C48DA-6FCB-7026-3D79-8BE1C126C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A85-D306-5E19-B9C5-CFCD72A2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1A4C9-CD54-6F96-1A18-1A13F987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33C63-6A3A-6BB9-DD35-89E38F4A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AA859-D3FB-4601-A869-493A2B4594D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420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5A954C-5D87-C5F4-3901-2CBA0C04A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10400" y="304800"/>
            <a:ext cx="17526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7491C-778B-8AAD-9EBC-A37B7BD1C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52600" y="304800"/>
            <a:ext cx="51054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54405-E1A3-3B4D-7C8A-F702063C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236C-4C03-8AFB-A724-A93D95E69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45B00-51E9-08D4-C821-ACD8DD0A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B2F3E4-DB7D-44A2-9EFA-D3F9D965386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9737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0564-C942-BD10-4FED-35198F691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04800"/>
            <a:ext cx="7010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DFFC2-F504-EE07-85DB-F7EB3F3635D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52600" y="1524000"/>
            <a:ext cx="3429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EC17A-5D26-BC9E-C7AB-F1D01F1CC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0" y="1524000"/>
            <a:ext cx="3429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92083-1A5B-91EC-9E32-E876C80A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05000" y="64008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3BF01-B878-4E93-556E-26AAF399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413" y="6400800"/>
            <a:ext cx="2084387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4E805-C417-3C6F-0877-C4980C81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91400" y="64008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838BDC9E-4B6D-40FE-A07A-EB157B0097A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59076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03E3-DD3C-288F-436C-8A6E2424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04800"/>
            <a:ext cx="7010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CCCF381-A166-5E14-C616-2C2B5AD4310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752600" y="1524000"/>
            <a:ext cx="701040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04C52-4E3B-8A0E-2553-CA500477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05000" y="64008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1AA28-6A44-4281-0D5F-9E3E15A0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413" y="6400800"/>
            <a:ext cx="2084387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A87AF-7F47-AA58-9950-4ED112DC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91400" y="64008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6C49EEC5-827C-42A0-8BEE-B3A363D56EB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219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9E8C-E377-29B7-8EC3-EDF155EEE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04800"/>
            <a:ext cx="7010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0C476-2E85-A8EB-D52B-695557205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52600" y="1524000"/>
            <a:ext cx="3429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50237-AD57-F1DE-7A0D-52623882020F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5334000" y="1524000"/>
            <a:ext cx="3429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CE21D-00F1-E0CC-961E-F6D640B557CF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5334000" y="3886200"/>
            <a:ext cx="3429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79E71C-E8C0-E52C-C0FE-7431047B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05000" y="64008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A361B6-643A-21A9-972F-E6C5ADF3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413" y="6400800"/>
            <a:ext cx="2084387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C70CBA-2285-D44E-AB7A-CE14EA3B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91400" y="6400800"/>
            <a:ext cx="1371600" cy="457200"/>
          </a:xfrm>
        </p:spPr>
        <p:txBody>
          <a:bodyPr/>
          <a:lstStyle>
            <a:lvl1pPr>
              <a:defRPr/>
            </a:lvl1pPr>
          </a:lstStyle>
          <a:p>
            <a:fld id="{38635D49-41C5-4F39-AAA7-CD916CB51F8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103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153F-61D0-4155-8436-0CB5D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AAB5E-5708-9C97-AA12-02450490F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D75C9-6EF5-E4F1-77F8-36C5DD6B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70952-6820-79C2-1A64-BD07FB3A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F5A5E-F63C-C756-89F6-7272CA00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9D251E-3EF0-441B-A65B-C244DF047B9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589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0BA7-E23D-54A6-9980-AF3C8C81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4F0D8-8242-72A8-0583-BBF446CF3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6DE31-06D7-A6DB-5286-09957290D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F3A7A-3254-3170-DB4F-4F65D711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905-B707-BAEC-4F80-675CB3D0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6E0837-A40D-4619-BD95-EB6B961713B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413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3EB9-36B0-5733-0D2A-744DB003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D722B-17EB-CE70-2F56-8A1471F05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2600" y="1524000"/>
            <a:ext cx="3429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69119-7544-7411-EC61-EFE69686C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0" y="1524000"/>
            <a:ext cx="3429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A93E0-D8F5-06C6-7039-2E7A8084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73A6E-0796-9686-1381-20530FCC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EC86F-0A1E-E102-2E8E-E39569DF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ABA85-69CD-4379-AA16-C35E4F12F98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898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92FC-FBB2-9E8F-E61E-AE39DF9D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20961-DC50-DE61-EDC3-BFDC7B8F7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7D91A-9E7A-8631-2C5E-8FE3DA03F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A7DC2-1302-E02F-BD56-4CC4211F1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06266-AC54-AE82-86B7-31180766D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B77FC2-046A-0A89-72FD-DF85CC35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DC1FA2-216D-8291-5B49-4AE8920C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71CEF-7F35-F7AA-CC8F-DE41C992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735ED5-E779-4CA6-B7F9-7BBBF6BBBFC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627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4BB-DE54-819B-F15D-DA24871A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22C4C-5C5A-D03B-3CFB-92493D59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488B1-879E-8A10-9D97-BC7AFD7A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469DE-4957-AE2E-E8F4-FCF4988C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5D35C0-ADA5-4707-9249-EE56D59C197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734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D3CF1-A913-5AEF-377E-60833997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F486C-43E4-0FF3-71EC-AF3AA145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6BE00-387F-2058-7381-23F589D5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0973A-E97C-4D7D-A43B-BA16A0E5EF8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04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243F-B714-710F-C843-9DD44C63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BD1A-7418-C841-42A9-1CDFD602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7BFF2-FAB7-F734-47B7-8E9198779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5C31E-9782-AB16-0289-3A8B8499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530CC-4A56-0224-122A-193E3E56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1B067-819B-6A9C-C0E4-300EC144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CB3AAD-35F6-4DFA-BFD9-F011522A4F5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543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CCEC-65F8-0D20-5661-3F01410FD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F0A9C-22E1-1C12-8EC4-192C5FB70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B52E-4766-AD49-9711-811694181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66E7F-3497-FEE4-5B74-B2D43E76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0DB42-0C2A-E627-3066-CE75AE88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E2E81-DBDB-BDD2-B960-5BB6DB5F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A3F7F5-EC91-44DE-9B15-D5681DF75EF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216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6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BD4A97A-01EF-195A-A6AC-CA98EC693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304800"/>
            <a:ext cx="7010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653E7E7-EDD9-ECC7-CCE8-3793FE6B74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52600" y="1524000"/>
            <a:ext cx="7010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277AC97-6C61-490C-9CEF-14E2E924B92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05000" y="64008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0846415-B8DC-D0D1-5CA8-CBDC811AAB4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16413" y="6400800"/>
            <a:ext cx="2084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E945F27-A656-1C75-9F20-AA0FE80980A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91400" y="64008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6517EE6E-DAF8-4A84-AB11-B80E0E531510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gif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 /><Relationship Id="rId2" Type="http://schemas.openxmlformats.org/officeDocument/2006/relationships/oleObject" Target="../embeddings/oleObject1.bin" /><Relationship Id="rId1" Type="http://schemas.openxmlformats.org/officeDocument/2006/relationships/slideLayout" Target="../slideLayouts/slideLayout1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 /><Relationship Id="rId2" Type="http://schemas.openxmlformats.org/officeDocument/2006/relationships/oleObject" Target="../embeddings/oleObject2.bin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5.gif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 /><Relationship Id="rId2" Type="http://schemas.openxmlformats.org/officeDocument/2006/relationships/oleObject" Target="../embeddings/oleObject3.bin" /><Relationship Id="rId1" Type="http://schemas.openxmlformats.org/officeDocument/2006/relationships/slideLayout" Target="../slideLayouts/slideLayout1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12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 /><Relationship Id="rId2" Type="http://schemas.openxmlformats.org/officeDocument/2006/relationships/oleObject" Target="../embeddings/oleObject4.bin" /><Relationship Id="rId1" Type="http://schemas.openxmlformats.org/officeDocument/2006/relationships/slideLayout" Target="../slideLayouts/slideLayout14.xml" /><Relationship Id="rId6" Type="http://schemas.openxmlformats.org/officeDocument/2006/relationships/oleObject" Target="../embeddings/oleObject7.bin" /><Relationship Id="rId5" Type="http://schemas.openxmlformats.org/officeDocument/2006/relationships/oleObject" Target="../embeddings/oleObject6.bin" /><Relationship Id="rId4" Type="http://schemas.openxmlformats.org/officeDocument/2006/relationships/oleObject" Target="../embeddings/oleObject5.bin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 /><Relationship Id="rId7" Type="http://schemas.openxmlformats.org/officeDocument/2006/relationships/oleObject" Target="../embeddings/oleObject11.bin" /><Relationship Id="rId2" Type="http://schemas.openxmlformats.org/officeDocument/2006/relationships/oleObject" Target="../embeddings/oleObject8.bin" /><Relationship Id="rId1" Type="http://schemas.openxmlformats.org/officeDocument/2006/relationships/slideLayout" Target="../slideLayouts/slideLayout2.xml" /><Relationship Id="rId6" Type="http://schemas.openxmlformats.org/officeDocument/2006/relationships/oleObject" Target="../embeddings/oleObject10.bin" /><Relationship Id="rId5" Type="http://schemas.openxmlformats.org/officeDocument/2006/relationships/image" Target="../media/image30.png" /><Relationship Id="rId4" Type="http://schemas.openxmlformats.org/officeDocument/2006/relationships/oleObject" Target="../embeddings/oleObject9.bin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7" Type="http://schemas.openxmlformats.org/officeDocument/2006/relationships/image" Target="../media/image9.jpe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jpeg" /><Relationship Id="rId5" Type="http://schemas.openxmlformats.org/officeDocument/2006/relationships/image" Target="../media/image7.jpeg" /><Relationship Id="rId4" Type="http://schemas.openxmlformats.org/officeDocument/2006/relationships/image" Target="../media/image6.jpeg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 /><Relationship Id="rId2" Type="http://schemas.openxmlformats.org/officeDocument/2006/relationships/hyperlink" Target="http://www.jpeg.org/jpeg2000/index.html" TargetMode="Externa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5.png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B76EB5E-85D0-6148-B8C2-AF7121B63F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39905" y="2127577"/>
            <a:ext cx="8229600" cy="1143000"/>
          </a:xfrm>
        </p:spPr>
        <p:txBody>
          <a:bodyPr/>
          <a:lstStyle/>
          <a:p>
            <a:pPr algn="ctr"/>
            <a:r>
              <a:rPr lang="en-US" altLang="zh-TW" sz="4000"/>
              <a:t>Introduction to </a:t>
            </a:r>
            <a:br>
              <a:rPr lang="en-US" altLang="zh-TW" sz="4000"/>
            </a:br>
            <a:r>
              <a:rPr lang="en-US" altLang="zh-TW" sz="4000"/>
              <a:t>Information Theory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41F1A46-CE38-C911-7C99-05C36E1F03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Shannon’s Vision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0B900F7-1EC4-790F-FF1B-BB4E132AB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67000"/>
            <a:ext cx="1471613" cy="1116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Data</a:t>
            </a: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46927C71-B879-35DA-A1EC-84E9D6091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2667000"/>
            <a:ext cx="1493837" cy="111601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Source</a:t>
            </a:r>
          </a:p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Encoding</a:t>
            </a: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DFC70A2D-948F-EDD4-3E29-338F88031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3467100"/>
            <a:ext cx="1562100" cy="9826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Channel</a:t>
            </a: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C5387772-2A3E-A16B-9709-BBAF032C7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4029075"/>
            <a:ext cx="1493837" cy="11160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Source Decoding</a:t>
            </a:r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FEBFF9FB-55B3-C0F4-6C66-8780F7E7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029075"/>
            <a:ext cx="1471613" cy="1116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User</a:t>
            </a:r>
          </a:p>
        </p:txBody>
      </p:sp>
      <p:cxnSp>
        <p:nvCxnSpPr>
          <p:cNvPr id="21512" name="AutoShape 8">
            <a:extLst>
              <a:ext uri="{FF2B5EF4-FFF2-40B4-BE49-F238E27FC236}">
                <a16:creationId xmlns:a16="http://schemas.microsoft.com/office/drawing/2014/main" id="{54AEEB6D-9007-E92A-EE43-8F8615CCFA79}"/>
              </a:ext>
            </a:extLst>
          </p:cNvPr>
          <p:cNvCxnSpPr>
            <a:cxnSpLocks noChangeShapeType="1"/>
            <a:stCxn id="21517" idx="3"/>
            <a:endCxn id="21509" idx="0"/>
          </p:cNvCxnSpPr>
          <p:nvPr/>
        </p:nvCxnSpPr>
        <p:spPr bwMode="auto">
          <a:xfrm>
            <a:off x="6980238" y="3225800"/>
            <a:ext cx="1382712" cy="24130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3" name="AutoShape 9">
            <a:extLst>
              <a:ext uri="{FF2B5EF4-FFF2-40B4-BE49-F238E27FC236}">
                <a16:creationId xmlns:a16="http://schemas.microsoft.com/office/drawing/2014/main" id="{0FCE2A57-0D05-9385-1392-AAB714CB43FB}"/>
              </a:ext>
            </a:extLst>
          </p:cNvPr>
          <p:cNvCxnSpPr>
            <a:cxnSpLocks noChangeShapeType="1"/>
            <a:stCxn id="21509" idx="2"/>
            <a:endCxn id="21518" idx="3"/>
          </p:cNvCxnSpPr>
          <p:nvPr/>
        </p:nvCxnSpPr>
        <p:spPr bwMode="auto">
          <a:xfrm rot="5400000">
            <a:off x="7602538" y="3827463"/>
            <a:ext cx="138112" cy="1382712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4" name="AutoShape 10">
            <a:extLst>
              <a:ext uri="{FF2B5EF4-FFF2-40B4-BE49-F238E27FC236}">
                <a16:creationId xmlns:a16="http://schemas.microsoft.com/office/drawing/2014/main" id="{F463A3F1-1E08-7B42-0257-725B4BAE05AB}"/>
              </a:ext>
            </a:extLst>
          </p:cNvPr>
          <p:cNvCxnSpPr>
            <a:cxnSpLocks noChangeShapeType="1"/>
            <a:stCxn id="21507" idx="3"/>
            <a:endCxn id="21508" idx="1"/>
          </p:cNvCxnSpPr>
          <p:nvPr/>
        </p:nvCxnSpPr>
        <p:spPr bwMode="auto">
          <a:xfrm>
            <a:off x="2005013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5" name="AutoShape 11">
            <a:extLst>
              <a:ext uri="{FF2B5EF4-FFF2-40B4-BE49-F238E27FC236}">
                <a16:creationId xmlns:a16="http://schemas.microsoft.com/office/drawing/2014/main" id="{50F78E97-5C8F-2530-D955-99DCF4C1631F}"/>
              </a:ext>
            </a:extLst>
          </p:cNvPr>
          <p:cNvCxnSpPr>
            <a:cxnSpLocks noChangeShapeType="1"/>
            <a:stCxn id="21510" idx="1"/>
            <a:endCxn id="21511" idx="3"/>
          </p:cNvCxnSpPr>
          <p:nvPr/>
        </p:nvCxnSpPr>
        <p:spPr bwMode="auto">
          <a:xfrm flipH="1">
            <a:off x="2005013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6" name="AutoShape 12">
            <a:extLst>
              <a:ext uri="{FF2B5EF4-FFF2-40B4-BE49-F238E27FC236}">
                <a16:creationId xmlns:a16="http://schemas.microsoft.com/office/drawing/2014/main" id="{6106168D-C92E-B56F-FA31-95F6A24EA45D}"/>
              </a:ext>
            </a:extLst>
          </p:cNvPr>
          <p:cNvCxnSpPr>
            <a:cxnSpLocks noChangeShapeType="1"/>
            <a:stCxn id="21508" idx="3"/>
            <a:endCxn id="21517" idx="1"/>
          </p:cNvCxnSpPr>
          <p:nvPr/>
        </p:nvCxnSpPr>
        <p:spPr bwMode="auto">
          <a:xfrm>
            <a:off x="4492625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02287112-3817-2E79-27D2-E7D245632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1493838" cy="1116013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Channel Encoding</a:t>
            </a:r>
          </a:p>
        </p:txBody>
      </p:sp>
      <p:sp>
        <p:nvSpPr>
          <p:cNvPr id="21518" name="Rectangle 14">
            <a:extLst>
              <a:ext uri="{FF2B5EF4-FFF2-40B4-BE49-F238E27FC236}">
                <a16:creationId xmlns:a16="http://schemas.microsoft.com/office/drawing/2014/main" id="{7F9AAA95-F3D5-905C-A757-FFDF2C5F2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029075"/>
            <a:ext cx="1493838" cy="11160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Channel Decoding</a:t>
            </a:r>
          </a:p>
        </p:txBody>
      </p:sp>
      <p:cxnSp>
        <p:nvCxnSpPr>
          <p:cNvPr id="21519" name="AutoShape 15">
            <a:extLst>
              <a:ext uri="{FF2B5EF4-FFF2-40B4-BE49-F238E27FC236}">
                <a16:creationId xmlns:a16="http://schemas.microsoft.com/office/drawing/2014/main" id="{7DB07073-1314-ED1F-2B24-8D7D211BCB57}"/>
              </a:ext>
            </a:extLst>
          </p:cNvPr>
          <p:cNvCxnSpPr>
            <a:cxnSpLocks noChangeShapeType="1"/>
            <a:stCxn id="21510" idx="3"/>
            <a:endCxn id="21518" idx="1"/>
          </p:cNvCxnSpPr>
          <p:nvPr/>
        </p:nvCxnSpPr>
        <p:spPr bwMode="auto">
          <a:xfrm>
            <a:off x="4492625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520" name="Picture 16">
            <a:extLst>
              <a:ext uri="{FF2B5EF4-FFF2-40B4-BE49-F238E27FC236}">
                <a16:creationId xmlns:a16="http://schemas.microsoft.com/office/drawing/2014/main" id="{DC182582-9369-D483-3509-AD87C301B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"/>
            <a:ext cx="1774825" cy="215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 autoUpdateAnimBg="0"/>
      <p:bldP spid="21508" grpId="0" animBg="1" autoUpdateAnimBg="0"/>
      <p:bldP spid="21509" grpId="0" animBg="1" autoUpdateAnimBg="0"/>
      <p:bldP spid="21510" grpId="0" animBg="1" autoUpdateAnimBg="0"/>
      <p:bldP spid="21511" grpId="0" animBg="1" autoUpdateAnimBg="0"/>
      <p:bldP spid="21517" grpId="0" animBg="1" autoUpdateAnimBg="0"/>
      <p:bldP spid="21518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0328FE4-C540-2EF4-DCA9-AC7CCB1185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Disk Storage 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41EA55B2-C2EF-4056-290A-245D7B611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67000"/>
            <a:ext cx="1471613" cy="1116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Data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F34B2B2E-6AB8-DF4C-8E4C-1C1A857E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2667000"/>
            <a:ext cx="1493837" cy="111601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Zip</a:t>
            </a:r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6048454D-A0E7-BAFF-9108-CE633C23E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3467100"/>
            <a:ext cx="1562100" cy="9826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Channel</a:t>
            </a:r>
          </a:p>
        </p:txBody>
      </p:sp>
      <p:sp>
        <p:nvSpPr>
          <p:cNvPr id="19464" name="Rectangle 8">
            <a:extLst>
              <a:ext uri="{FF2B5EF4-FFF2-40B4-BE49-F238E27FC236}">
                <a16:creationId xmlns:a16="http://schemas.microsoft.com/office/drawing/2014/main" id="{7938EF83-CF93-DE28-3114-6D77B6EE8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4029075"/>
            <a:ext cx="1493837" cy="11160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Unzip</a:t>
            </a:r>
          </a:p>
        </p:txBody>
      </p:sp>
      <p:sp>
        <p:nvSpPr>
          <p:cNvPr id="19465" name="Rectangle 9">
            <a:extLst>
              <a:ext uri="{FF2B5EF4-FFF2-40B4-BE49-F238E27FC236}">
                <a16:creationId xmlns:a16="http://schemas.microsoft.com/office/drawing/2014/main" id="{C400E9D1-D88F-5414-FB2D-A4723B3D9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029075"/>
            <a:ext cx="1471613" cy="1116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User</a:t>
            </a:r>
          </a:p>
        </p:txBody>
      </p:sp>
      <p:cxnSp>
        <p:nvCxnSpPr>
          <p:cNvPr id="19466" name="AutoShape 10">
            <a:extLst>
              <a:ext uri="{FF2B5EF4-FFF2-40B4-BE49-F238E27FC236}">
                <a16:creationId xmlns:a16="http://schemas.microsoft.com/office/drawing/2014/main" id="{7F180D4F-9F50-3E66-6636-FF567392D36C}"/>
              </a:ext>
            </a:extLst>
          </p:cNvPr>
          <p:cNvCxnSpPr>
            <a:cxnSpLocks noChangeShapeType="1"/>
            <a:stCxn id="19471" idx="3"/>
            <a:endCxn id="19463" idx="0"/>
          </p:cNvCxnSpPr>
          <p:nvPr/>
        </p:nvCxnSpPr>
        <p:spPr bwMode="auto">
          <a:xfrm>
            <a:off x="6980238" y="3225800"/>
            <a:ext cx="1382712" cy="24130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7" name="AutoShape 11">
            <a:extLst>
              <a:ext uri="{FF2B5EF4-FFF2-40B4-BE49-F238E27FC236}">
                <a16:creationId xmlns:a16="http://schemas.microsoft.com/office/drawing/2014/main" id="{CDD137AA-837D-A70D-DFF2-7837B9379DBF}"/>
              </a:ext>
            </a:extLst>
          </p:cNvPr>
          <p:cNvCxnSpPr>
            <a:cxnSpLocks noChangeShapeType="1"/>
            <a:stCxn id="19463" idx="2"/>
            <a:endCxn id="19472" idx="3"/>
          </p:cNvCxnSpPr>
          <p:nvPr/>
        </p:nvCxnSpPr>
        <p:spPr bwMode="auto">
          <a:xfrm rot="5400000">
            <a:off x="7602538" y="3827463"/>
            <a:ext cx="138112" cy="1382712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8" name="AutoShape 12">
            <a:extLst>
              <a:ext uri="{FF2B5EF4-FFF2-40B4-BE49-F238E27FC236}">
                <a16:creationId xmlns:a16="http://schemas.microsoft.com/office/drawing/2014/main" id="{664327A0-B16A-DB62-C467-A91C4EA635E1}"/>
              </a:ext>
            </a:extLst>
          </p:cNvPr>
          <p:cNvCxnSpPr>
            <a:cxnSpLocks noChangeShapeType="1"/>
            <a:stCxn id="19461" idx="3"/>
            <a:endCxn id="19462" idx="1"/>
          </p:cNvCxnSpPr>
          <p:nvPr/>
        </p:nvCxnSpPr>
        <p:spPr bwMode="auto">
          <a:xfrm>
            <a:off x="2005013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9" name="AutoShape 13">
            <a:extLst>
              <a:ext uri="{FF2B5EF4-FFF2-40B4-BE49-F238E27FC236}">
                <a16:creationId xmlns:a16="http://schemas.microsoft.com/office/drawing/2014/main" id="{C71C919A-14C2-9B3D-82A5-36DD5E2EDFAE}"/>
              </a:ext>
            </a:extLst>
          </p:cNvPr>
          <p:cNvCxnSpPr>
            <a:cxnSpLocks noChangeShapeType="1"/>
            <a:stCxn id="19464" idx="1"/>
            <a:endCxn id="19465" idx="3"/>
          </p:cNvCxnSpPr>
          <p:nvPr/>
        </p:nvCxnSpPr>
        <p:spPr bwMode="auto">
          <a:xfrm flipH="1">
            <a:off x="2005013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AutoShape 14">
            <a:extLst>
              <a:ext uri="{FF2B5EF4-FFF2-40B4-BE49-F238E27FC236}">
                <a16:creationId xmlns:a16="http://schemas.microsoft.com/office/drawing/2014/main" id="{2306D419-9855-D248-A05E-C20C24A1A119}"/>
              </a:ext>
            </a:extLst>
          </p:cNvPr>
          <p:cNvCxnSpPr>
            <a:cxnSpLocks noChangeShapeType="1"/>
            <a:stCxn id="19462" idx="3"/>
            <a:endCxn id="19471" idx="1"/>
          </p:cNvCxnSpPr>
          <p:nvPr/>
        </p:nvCxnSpPr>
        <p:spPr bwMode="auto">
          <a:xfrm>
            <a:off x="4492625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1" name="Rectangle 15">
            <a:extLst>
              <a:ext uri="{FF2B5EF4-FFF2-40B4-BE49-F238E27FC236}">
                <a16:creationId xmlns:a16="http://schemas.microsoft.com/office/drawing/2014/main" id="{716FF1C4-B920-F960-1815-1625F1F0A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1493838" cy="1116013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Add CRC</a:t>
            </a:r>
          </a:p>
        </p:txBody>
      </p:sp>
      <p:sp>
        <p:nvSpPr>
          <p:cNvPr id="19472" name="Rectangle 16">
            <a:extLst>
              <a:ext uri="{FF2B5EF4-FFF2-40B4-BE49-F238E27FC236}">
                <a16:creationId xmlns:a16="http://schemas.microsoft.com/office/drawing/2014/main" id="{F21DDAC8-E5DD-FE0C-5A4B-077EA2DD0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029075"/>
            <a:ext cx="1493838" cy="11160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Verify CRC</a:t>
            </a:r>
          </a:p>
        </p:txBody>
      </p:sp>
      <p:cxnSp>
        <p:nvCxnSpPr>
          <p:cNvPr id="19473" name="AutoShape 17">
            <a:extLst>
              <a:ext uri="{FF2B5EF4-FFF2-40B4-BE49-F238E27FC236}">
                <a16:creationId xmlns:a16="http://schemas.microsoft.com/office/drawing/2014/main" id="{5E949FBE-36EC-F9D9-F8E7-4779C154071B}"/>
              </a:ext>
            </a:extLst>
          </p:cNvPr>
          <p:cNvCxnSpPr>
            <a:cxnSpLocks noChangeShapeType="1"/>
            <a:stCxn id="19464" idx="3"/>
            <a:endCxn id="19472" idx="1"/>
          </p:cNvCxnSpPr>
          <p:nvPr/>
        </p:nvCxnSpPr>
        <p:spPr bwMode="auto">
          <a:xfrm>
            <a:off x="4492625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74" name="Picture 18">
            <a:extLst>
              <a:ext uri="{FF2B5EF4-FFF2-40B4-BE49-F238E27FC236}">
                <a16:creationId xmlns:a16="http://schemas.microsoft.com/office/drawing/2014/main" id="{94FD2C57-61DB-FAB6-3F55-93FEBF1C8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990600"/>
            <a:ext cx="19812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animBg="1" autoUpdateAnimBg="0"/>
      <p:bldP spid="19462" grpId="0" animBg="1" autoUpdateAnimBg="0"/>
      <p:bldP spid="19463" grpId="0" animBg="1" autoUpdateAnimBg="0"/>
      <p:bldP spid="19464" grpId="0" animBg="1" autoUpdateAnimBg="0"/>
      <p:bldP spid="19465" grpId="0" animBg="1" autoUpdateAnimBg="0"/>
      <p:bldP spid="19471" grpId="0" animBg="1" autoUpdateAnimBg="0"/>
      <p:bldP spid="19472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0AFF944-CCB8-9706-EAA5-CF4E2B623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In terms of Information Theory Terminology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81CD8EA1-583D-C0A8-90B2-35F96EECB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600200"/>
            <a:ext cx="1493838" cy="111601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Zip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FFD15F56-C23B-D1ED-CEC5-9B1EBAA0E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600200"/>
            <a:ext cx="1493838" cy="111601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Source</a:t>
            </a:r>
          </a:p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Encoding</a:t>
            </a: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12290A3E-7683-B297-5978-537097D44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905000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/>
              <a:t>=</a:t>
            </a:r>
          </a:p>
        </p:txBody>
      </p:sp>
      <p:sp>
        <p:nvSpPr>
          <p:cNvPr id="22535" name="Text Box 7">
            <a:extLst>
              <a:ext uri="{FF2B5EF4-FFF2-40B4-BE49-F238E27FC236}">
                <a16:creationId xmlns:a16="http://schemas.microsoft.com/office/drawing/2014/main" id="{DFBF65BF-EEF0-A4B4-5B2E-967D89F0B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981200"/>
            <a:ext cx="2711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Data Compression</a:t>
            </a:r>
          </a:p>
        </p:txBody>
      </p:sp>
      <p:sp>
        <p:nvSpPr>
          <p:cNvPr id="22536" name="Rectangle 8">
            <a:extLst>
              <a:ext uri="{FF2B5EF4-FFF2-40B4-BE49-F238E27FC236}">
                <a16:creationId xmlns:a16="http://schemas.microsoft.com/office/drawing/2014/main" id="{0D480B1C-39C6-A846-3CD4-2CEDE2DC9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141788"/>
            <a:ext cx="1493838" cy="1116012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Add CRC</a:t>
            </a:r>
          </a:p>
        </p:txBody>
      </p:sp>
      <p:sp>
        <p:nvSpPr>
          <p:cNvPr id="22537" name="Rectangle 9">
            <a:extLst>
              <a:ext uri="{FF2B5EF4-FFF2-40B4-BE49-F238E27FC236}">
                <a16:creationId xmlns:a16="http://schemas.microsoft.com/office/drawing/2014/main" id="{863586A6-10AF-C769-DB43-B011628CB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141788"/>
            <a:ext cx="1493838" cy="1116012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Channel Encoding</a:t>
            </a:r>
          </a:p>
        </p:txBody>
      </p:sp>
      <p:sp>
        <p:nvSpPr>
          <p:cNvPr id="22538" name="Text Box 10">
            <a:extLst>
              <a:ext uri="{FF2B5EF4-FFF2-40B4-BE49-F238E27FC236}">
                <a16:creationId xmlns:a16="http://schemas.microsoft.com/office/drawing/2014/main" id="{95D12E33-5AF6-DF88-4675-B1F91BA6B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460875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/>
              <a:t>=</a:t>
            </a:r>
          </a:p>
        </p:txBody>
      </p:sp>
      <p:sp>
        <p:nvSpPr>
          <p:cNvPr id="22539" name="Rectangle 11">
            <a:extLst>
              <a:ext uri="{FF2B5EF4-FFF2-40B4-BE49-F238E27FC236}">
                <a16:creationId xmlns:a16="http://schemas.microsoft.com/office/drawing/2014/main" id="{6749E9EA-59C3-97EB-600A-1FC3580F8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895600"/>
            <a:ext cx="1493838" cy="11160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Unzip</a:t>
            </a:r>
          </a:p>
        </p:txBody>
      </p:sp>
      <p:sp>
        <p:nvSpPr>
          <p:cNvPr id="22540" name="Rectangle 12">
            <a:extLst>
              <a:ext uri="{FF2B5EF4-FFF2-40B4-BE49-F238E27FC236}">
                <a16:creationId xmlns:a16="http://schemas.microsoft.com/office/drawing/2014/main" id="{29B25F46-7C67-DBC5-5307-83C6DF08D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895600"/>
            <a:ext cx="1493838" cy="11160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Source Decoding</a:t>
            </a:r>
          </a:p>
        </p:txBody>
      </p:sp>
      <p:sp>
        <p:nvSpPr>
          <p:cNvPr id="22541" name="Text Box 13">
            <a:extLst>
              <a:ext uri="{FF2B5EF4-FFF2-40B4-BE49-F238E27FC236}">
                <a16:creationId xmlns:a16="http://schemas.microsoft.com/office/drawing/2014/main" id="{86E73B1D-CEF7-CFEB-9CE5-CB1578709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38488"/>
            <a:ext cx="392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/>
              <a:t>=</a:t>
            </a:r>
          </a:p>
        </p:txBody>
      </p:sp>
      <p:sp>
        <p:nvSpPr>
          <p:cNvPr id="22543" name="Rectangle 15">
            <a:extLst>
              <a:ext uri="{FF2B5EF4-FFF2-40B4-BE49-F238E27FC236}">
                <a16:creationId xmlns:a16="http://schemas.microsoft.com/office/drawing/2014/main" id="{9FA06D89-F975-F96E-488F-CCAF788ED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486400"/>
            <a:ext cx="1493838" cy="11160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Verify CRC</a:t>
            </a:r>
          </a:p>
        </p:txBody>
      </p:sp>
      <p:sp>
        <p:nvSpPr>
          <p:cNvPr id="22544" name="Rectangle 16">
            <a:extLst>
              <a:ext uri="{FF2B5EF4-FFF2-40B4-BE49-F238E27FC236}">
                <a16:creationId xmlns:a16="http://schemas.microsoft.com/office/drawing/2014/main" id="{728F94E4-85C1-4B8E-6BF5-42B11C38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486400"/>
            <a:ext cx="1493838" cy="11160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Channel Decoding</a:t>
            </a:r>
          </a:p>
        </p:txBody>
      </p:sp>
      <p:sp>
        <p:nvSpPr>
          <p:cNvPr id="22545" name="Text Box 17">
            <a:extLst>
              <a:ext uri="{FF2B5EF4-FFF2-40B4-BE49-F238E27FC236}">
                <a16:creationId xmlns:a16="http://schemas.microsoft.com/office/drawing/2014/main" id="{93FCE279-4AC7-CDC8-3D71-862D85A72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805488"/>
            <a:ext cx="392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/>
              <a:t>=</a:t>
            </a:r>
          </a:p>
        </p:txBody>
      </p:sp>
      <p:sp>
        <p:nvSpPr>
          <p:cNvPr id="22546" name="Text Box 18">
            <a:extLst>
              <a:ext uri="{FF2B5EF4-FFF2-40B4-BE49-F238E27FC236}">
                <a16:creationId xmlns:a16="http://schemas.microsoft.com/office/drawing/2014/main" id="{3A500F51-014E-02CC-BE56-70E3E224F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3033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Data Decompression</a:t>
            </a:r>
          </a:p>
        </p:txBody>
      </p:sp>
      <p:sp>
        <p:nvSpPr>
          <p:cNvPr id="22547" name="Text Box 19">
            <a:extLst>
              <a:ext uri="{FF2B5EF4-FFF2-40B4-BE49-F238E27FC236}">
                <a16:creationId xmlns:a16="http://schemas.microsoft.com/office/drawing/2014/main" id="{1E20270D-FE57-A542-B2B1-633C4DA1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419600"/>
            <a:ext cx="2319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Error Protection</a:t>
            </a:r>
          </a:p>
        </p:txBody>
      </p:sp>
      <p:sp>
        <p:nvSpPr>
          <p:cNvPr id="22548" name="Text Box 20">
            <a:extLst>
              <a:ext uri="{FF2B5EF4-FFF2-40B4-BE49-F238E27FC236}">
                <a16:creationId xmlns:a16="http://schemas.microsoft.com/office/drawing/2014/main" id="{E8658525-2A65-530E-8A0F-3B2F1A242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867400"/>
            <a:ext cx="2354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Error Correction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 autoUpdateAnimBg="0"/>
      <p:bldP spid="22533" grpId="0" animBg="1" autoUpdateAnimBg="0"/>
      <p:bldP spid="22535" grpId="0"/>
      <p:bldP spid="22536" grpId="0" animBg="1" autoUpdateAnimBg="0"/>
      <p:bldP spid="22537" grpId="0" animBg="1" autoUpdateAnimBg="0"/>
      <p:bldP spid="22539" grpId="0" animBg="1" autoUpdateAnimBg="0"/>
      <p:bldP spid="22540" grpId="0" animBg="1" autoUpdateAnimBg="0"/>
      <p:bldP spid="22543" grpId="0" animBg="1" autoUpdateAnimBg="0"/>
      <p:bldP spid="22544" grpId="0" animBg="1" autoUpdateAnimBg="0"/>
      <p:bldP spid="22546" grpId="0"/>
      <p:bldP spid="22547" grpId="0"/>
      <p:bldP spid="225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85943BC-6D09-C2A8-33CF-0C514EBCCD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VCD and DVD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AA6EDDA-8AA3-E13E-7336-D822A3C2D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67000"/>
            <a:ext cx="1471613" cy="1116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Moive</a:t>
            </a: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2E996FEA-ED1A-6797-9714-6CFD381CD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2667000"/>
            <a:ext cx="1493837" cy="111601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MPEG</a:t>
            </a:r>
          </a:p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Encoder</a:t>
            </a: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C3F6B77F-685B-C3DE-BB4E-5A499732C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3467100"/>
            <a:ext cx="1562100" cy="9826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CD/DVD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F17AAEB9-0A05-2258-EA65-109218081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4029075"/>
            <a:ext cx="1493837" cy="11160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MPEG Decoder</a:t>
            </a:r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B34EF948-E931-2408-D219-3AC61A509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029075"/>
            <a:ext cx="1471613" cy="1116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TV</a:t>
            </a:r>
          </a:p>
        </p:txBody>
      </p:sp>
      <p:cxnSp>
        <p:nvCxnSpPr>
          <p:cNvPr id="27656" name="AutoShape 8">
            <a:extLst>
              <a:ext uri="{FF2B5EF4-FFF2-40B4-BE49-F238E27FC236}">
                <a16:creationId xmlns:a16="http://schemas.microsoft.com/office/drawing/2014/main" id="{85EC682B-A633-2F89-8A06-85B9FB7952DA}"/>
              </a:ext>
            </a:extLst>
          </p:cNvPr>
          <p:cNvCxnSpPr>
            <a:cxnSpLocks noChangeShapeType="1"/>
            <a:stCxn id="27661" idx="3"/>
            <a:endCxn id="27653" idx="0"/>
          </p:cNvCxnSpPr>
          <p:nvPr/>
        </p:nvCxnSpPr>
        <p:spPr bwMode="auto">
          <a:xfrm>
            <a:off x="6980238" y="3225800"/>
            <a:ext cx="1382712" cy="24130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57" name="AutoShape 9">
            <a:extLst>
              <a:ext uri="{FF2B5EF4-FFF2-40B4-BE49-F238E27FC236}">
                <a16:creationId xmlns:a16="http://schemas.microsoft.com/office/drawing/2014/main" id="{512315DA-9113-2C5B-9CCE-5AB66A9D6A49}"/>
              </a:ext>
            </a:extLst>
          </p:cNvPr>
          <p:cNvCxnSpPr>
            <a:cxnSpLocks noChangeShapeType="1"/>
            <a:stCxn id="27653" idx="2"/>
            <a:endCxn id="27662" idx="3"/>
          </p:cNvCxnSpPr>
          <p:nvPr/>
        </p:nvCxnSpPr>
        <p:spPr bwMode="auto">
          <a:xfrm rot="5400000">
            <a:off x="7602538" y="3827463"/>
            <a:ext cx="138112" cy="1382712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58" name="AutoShape 10">
            <a:extLst>
              <a:ext uri="{FF2B5EF4-FFF2-40B4-BE49-F238E27FC236}">
                <a16:creationId xmlns:a16="http://schemas.microsoft.com/office/drawing/2014/main" id="{27FF2D96-99E7-45A9-A8E3-6001952D1350}"/>
              </a:ext>
            </a:extLst>
          </p:cNvPr>
          <p:cNvCxnSpPr>
            <a:cxnSpLocks noChangeShapeType="1"/>
            <a:stCxn id="27651" idx="3"/>
            <a:endCxn id="27652" idx="1"/>
          </p:cNvCxnSpPr>
          <p:nvPr/>
        </p:nvCxnSpPr>
        <p:spPr bwMode="auto">
          <a:xfrm>
            <a:off x="2005013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59" name="AutoShape 11">
            <a:extLst>
              <a:ext uri="{FF2B5EF4-FFF2-40B4-BE49-F238E27FC236}">
                <a16:creationId xmlns:a16="http://schemas.microsoft.com/office/drawing/2014/main" id="{E3202697-077D-3C4F-DD1C-E3D40A1E8072}"/>
              </a:ext>
            </a:extLst>
          </p:cNvPr>
          <p:cNvCxnSpPr>
            <a:cxnSpLocks noChangeShapeType="1"/>
            <a:stCxn id="27654" idx="1"/>
            <a:endCxn id="27655" idx="3"/>
          </p:cNvCxnSpPr>
          <p:nvPr/>
        </p:nvCxnSpPr>
        <p:spPr bwMode="auto">
          <a:xfrm flipH="1">
            <a:off x="2005013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0" name="AutoShape 12">
            <a:extLst>
              <a:ext uri="{FF2B5EF4-FFF2-40B4-BE49-F238E27FC236}">
                <a16:creationId xmlns:a16="http://schemas.microsoft.com/office/drawing/2014/main" id="{DC9D38F0-9331-D671-1C4C-C207E7D175A9}"/>
              </a:ext>
            </a:extLst>
          </p:cNvPr>
          <p:cNvCxnSpPr>
            <a:cxnSpLocks noChangeShapeType="1"/>
            <a:stCxn id="27652" idx="3"/>
            <a:endCxn id="27661" idx="1"/>
          </p:cNvCxnSpPr>
          <p:nvPr/>
        </p:nvCxnSpPr>
        <p:spPr bwMode="auto">
          <a:xfrm>
            <a:off x="4492625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1" name="Rectangle 13">
            <a:extLst>
              <a:ext uri="{FF2B5EF4-FFF2-40B4-BE49-F238E27FC236}">
                <a16:creationId xmlns:a16="http://schemas.microsoft.com/office/drawing/2014/main" id="{EE6E9C11-4D1E-AA98-8B6B-A65207737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1493838" cy="1116013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RS Encoding</a:t>
            </a:r>
          </a:p>
        </p:txBody>
      </p: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2AE0EF1B-CA8B-BBB8-0AD1-FB92D1707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029075"/>
            <a:ext cx="1493838" cy="11160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RS Decoding</a:t>
            </a:r>
          </a:p>
        </p:txBody>
      </p:sp>
      <p:cxnSp>
        <p:nvCxnSpPr>
          <p:cNvPr id="27663" name="AutoShape 15">
            <a:extLst>
              <a:ext uri="{FF2B5EF4-FFF2-40B4-BE49-F238E27FC236}">
                <a16:creationId xmlns:a16="http://schemas.microsoft.com/office/drawing/2014/main" id="{B9AD3F38-300E-ADB3-24A7-F2DB472E848D}"/>
              </a:ext>
            </a:extLst>
          </p:cNvPr>
          <p:cNvCxnSpPr>
            <a:cxnSpLocks noChangeShapeType="1"/>
            <a:stCxn id="27654" idx="3"/>
            <a:endCxn id="27662" idx="1"/>
          </p:cNvCxnSpPr>
          <p:nvPr/>
        </p:nvCxnSpPr>
        <p:spPr bwMode="auto">
          <a:xfrm>
            <a:off x="4492625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4" name="Text Box 16">
            <a:extLst>
              <a:ext uri="{FF2B5EF4-FFF2-40B4-BE49-F238E27FC236}">
                <a16:creationId xmlns:a16="http://schemas.microsoft.com/office/drawing/2014/main" id="{03C5BE9F-E979-F753-7C2E-89AF40D17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5954713"/>
            <a:ext cx="4233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/>
              <a:t>RS stands for Reed-Solomon Code.</a:t>
            </a:r>
          </a:p>
        </p:txBody>
      </p:sp>
      <p:pic>
        <p:nvPicPr>
          <p:cNvPr id="27667" name="Picture 19">
            <a:extLst>
              <a:ext uri="{FF2B5EF4-FFF2-40B4-BE49-F238E27FC236}">
                <a16:creationId xmlns:a16="http://schemas.microsoft.com/office/drawing/2014/main" id="{F1772562-8816-CF3D-CBFA-B2B2FC17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66800"/>
            <a:ext cx="1752600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nimBg="1" autoUpdateAnimBg="0"/>
      <p:bldP spid="27652" grpId="0" animBg="1" autoUpdateAnimBg="0"/>
      <p:bldP spid="27653" grpId="0" animBg="1" autoUpdateAnimBg="0"/>
      <p:bldP spid="27654" grpId="0" animBg="1" autoUpdateAnimBg="0"/>
      <p:bldP spid="27655" grpId="0" animBg="1" autoUpdateAnimBg="0"/>
      <p:bldP spid="27661" grpId="0" animBg="1" autoUpdateAnimBg="0"/>
      <p:bldP spid="27662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20" name="Picture 20">
            <a:extLst>
              <a:ext uri="{FF2B5EF4-FFF2-40B4-BE49-F238E27FC236}">
                <a16:creationId xmlns:a16="http://schemas.microsoft.com/office/drawing/2014/main" id="{4AA5812E-E13C-0BF5-EF1C-A81E39132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>
            <a:extLst>
              <a:ext uri="{FF2B5EF4-FFF2-40B4-BE49-F238E27FC236}">
                <a16:creationId xmlns:a16="http://schemas.microsoft.com/office/drawing/2014/main" id="{C30FFFEA-3364-4EBD-95DA-31F28D7D0B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Cellular Phone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FE19DEB6-502B-708E-963F-9BC098196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2667000"/>
            <a:ext cx="1493837" cy="111601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Speech Encoding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01A9954A-F96F-25E5-5F68-8059344BE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3467100"/>
            <a:ext cx="1562100" cy="9826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Channel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F3FA3888-9309-54A6-3EFC-2A81A1B86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4029075"/>
            <a:ext cx="1493837" cy="11160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Speech Decoding</a:t>
            </a:r>
          </a:p>
        </p:txBody>
      </p:sp>
      <p:cxnSp>
        <p:nvCxnSpPr>
          <p:cNvPr id="25608" name="AutoShape 8">
            <a:extLst>
              <a:ext uri="{FF2B5EF4-FFF2-40B4-BE49-F238E27FC236}">
                <a16:creationId xmlns:a16="http://schemas.microsoft.com/office/drawing/2014/main" id="{8AB740F5-364E-0072-E58E-A592FB31F50A}"/>
              </a:ext>
            </a:extLst>
          </p:cNvPr>
          <p:cNvCxnSpPr>
            <a:cxnSpLocks noChangeShapeType="1"/>
            <a:stCxn id="25613" idx="3"/>
            <a:endCxn id="25605" idx="0"/>
          </p:cNvCxnSpPr>
          <p:nvPr/>
        </p:nvCxnSpPr>
        <p:spPr bwMode="auto">
          <a:xfrm>
            <a:off x="6980238" y="3225800"/>
            <a:ext cx="1382712" cy="24130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09" name="AutoShape 9">
            <a:extLst>
              <a:ext uri="{FF2B5EF4-FFF2-40B4-BE49-F238E27FC236}">
                <a16:creationId xmlns:a16="http://schemas.microsoft.com/office/drawing/2014/main" id="{1D10EB0C-F67E-ACFC-2163-41C6F4A512BC}"/>
              </a:ext>
            </a:extLst>
          </p:cNvPr>
          <p:cNvCxnSpPr>
            <a:cxnSpLocks noChangeShapeType="1"/>
            <a:stCxn id="25605" idx="2"/>
            <a:endCxn id="25614" idx="3"/>
          </p:cNvCxnSpPr>
          <p:nvPr/>
        </p:nvCxnSpPr>
        <p:spPr bwMode="auto">
          <a:xfrm rot="5400000">
            <a:off x="7602538" y="3827463"/>
            <a:ext cx="138112" cy="1382712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10" name="AutoShape 10">
            <a:extLst>
              <a:ext uri="{FF2B5EF4-FFF2-40B4-BE49-F238E27FC236}">
                <a16:creationId xmlns:a16="http://schemas.microsoft.com/office/drawing/2014/main" id="{4EB593CA-069C-F817-596D-15D8273FDB5E}"/>
              </a:ext>
            </a:extLst>
          </p:cNvPr>
          <p:cNvCxnSpPr>
            <a:cxnSpLocks noChangeShapeType="1"/>
            <a:endCxn id="25604" idx="1"/>
          </p:cNvCxnSpPr>
          <p:nvPr/>
        </p:nvCxnSpPr>
        <p:spPr bwMode="auto">
          <a:xfrm>
            <a:off x="2005013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11" name="AutoShape 11">
            <a:extLst>
              <a:ext uri="{FF2B5EF4-FFF2-40B4-BE49-F238E27FC236}">
                <a16:creationId xmlns:a16="http://schemas.microsoft.com/office/drawing/2014/main" id="{2F160F02-832B-DD85-A727-F5753102D760}"/>
              </a:ext>
            </a:extLst>
          </p:cNvPr>
          <p:cNvCxnSpPr>
            <a:cxnSpLocks noChangeShapeType="1"/>
            <a:stCxn id="25606" idx="1"/>
          </p:cNvCxnSpPr>
          <p:nvPr/>
        </p:nvCxnSpPr>
        <p:spPr bwMode="auto">
          <a:xfrm flipH="1">
            <a:off x="2005013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12" name="AutoShape 12">
            <a:extLst>
              <a:ext uri="{FF2B5EF4-FFF2-40B4-BE49-F238E27FC236}">
                <a16:creationId xmlns:a16="http://schemas.microsoft.com/office/drawing/2014/main" id="{A4EDF6A2-C9FB-CEB7-3ED3-35DBE0D898B8}"/>
              </a:ext>
            </a:extLst>
          </p:cNvPr>
          <p:cNvCxnSpPr>
            <a:cxnSpLocks noChangeShapeType="1"/>
            <a:stCxn id="25604" idx="3"/>
            <a:endCxn id="25613" idx="1"/>
          </p:cNvCxnSpPr>
          <p:nvPr/>
        </p:nvCxnSpPr>
        <p:spPr bwMode="auto">
          <a:xfrm>
            <a:off x="4492625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ECAA09BB-556E-59C6-CD11-47DBDBCCA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1493838" cy="1116013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CC Encoding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3F609F4-A29E-CAA8-C8CC-F79E2E9B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029075"/>
            <a:ext cx="1493838" cy="11160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CC Decoding</a:t>
            </a:r>
          </a:p>
        </p:txBody>
      </p:sp>
      <p:cxnSp>
        <p:nvCxnSpPr>
          <p:cNvPr id="25615" name="AutoShape 15">
            <a:extLst>
              <a:ext uri="{FF2B5EF4-FFF2-40B4-BE49-F238E27FC236}">
                <a16:creationId xmlns:a16="http://schemas.microsoft.com/office/drawing/2014/main" id="{7FF170FD-519C-B3B4-7A72-8FCA1A6FDDC8}"/>
              </a:ext>
            </a:extLst>
          </p:cNvPr>
          <p:cNvCxnSpPr>
            <a:cxnSpLocks noChangeShapeType="1"/>
            <a:stCxn id="25606" idx="3"/>
            <a:endCxn id="25614" idx="1"/>
          </p:cNvCxnSpPr>
          <p:nvPr/>
        </p:nvCxnSpPr>
        <p:spPr bwMode="auto">
          <a:xfrm>
            <a:off x="4492625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16" name="Text Box 16">
            <a:extLst>
              <a:ext uri="{FF2B5EF4-FFF2-40B4-BE49-F238E27FC236}">
                <a16:creationId xmlns:a16="http://schemas.microsoft.com/office/drawing/2014/main" id="{C0E8494E-EFF8-370B-31B1-49CB42BDC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5954713"/>
            <a:ext cx="4094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/>
              <a:t>CC stands for Convolutional Code.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A3690D6F-B000-B733-AA6B-8AC1100DD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676400"/>
            <a:ext cx="6781800" cy="41910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47FE4964-2050-8673-E47F-C91ED00BA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489575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GSM/CDMA</a:t>
            </a:r>
          </a:p>
        </p:txBody>
      </p:sp>
      <p:pic>
        <p:nvPicPr>
          <p:cNvPr id="25622" name="Picture 22">
            <a:extLst>
              <a:ext uri="{FF2B5EF4-FFF2-40B4-BE49-F238E27FC236}">
                <a16:creationId xmlns:a16="http://schemas.microsoft.com/office/drawing/2014/main" id="{AE959BAB-64D8-3F0A-823A-CC71FCBD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38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nimBg="1" autoUpdateAnimBg="0"/>
      <p:bldP spid="25605" grpId="0" animBg="1" autoUpdateAnimBg="0"/>
      <p:bldP spid="25606" grpId="0" animBg="1" autoUpdateAnimBg="0"/>
      <p:bldP spid="25613" grpId="0" animBg="1" autoUpdateAnimBg="0"/>
      <p:bldP spid="25614" grpId="0" animBg="1" autoUpdateAnimBg="0"/>
      <p:bldP spid="256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C105113-0CEE-E9FD-1D3A-E557ACE0A7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Example: WLAN IEEE 802.11b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4600C41-FAAB-B8A8-C8F0-A67BC359F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67000"/>
            <a:ext cx="1471613" cy="1116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Data</a:t>
            </a:r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8B45F766-8217-DDBD-07DE-C4FE8151E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2667000"/>
            <a:ext cx="1493837" cy="111601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Zip</a:t>
            </a:r>
          </a:p>
        </p:txBody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96277336-2385-EE7D-94CD-2E3D41071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3467100"/>
            <a:ext cx="1562100" cy="9826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Channel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0586E444-987E-447B-394C-5FC159960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4029075"/>
            <a:ext cx="1493837" cy="11160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Unzip</a:t>
            </a: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E670E0F6-A7C5-98DD-8A46-FAEC03D6B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029075"/>
            <a:ext cx="1471613" cy="1116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User</a:t>
            </a:r>
          </a:p>
        </p:txBody>
      </p:sp>
      <p:cxnSp>
        <p:nvCxnSpPr>
          <p:cNvPr id="28680" name="AutoShape 8">
            <a:extLst>
              <a:ext uri="{FF2B5EF4-FFF2-40B4-BE49-F238E27FC236}">
                <a16:creationId xmlns:a16="http://schemas.microsoft.com/office/drawing/2014/main" id="{51C36200-26DA-481A-7D54-53E40AD0F57B}"/>
              </a:ext>
            </a:extLst>
          </p:cNvPr>
          <p:cNvCxnSpPr>
            <a:cxnSpLocks noChangeShapeType="1"/>
            <a:stCxn id="28685" idx="3"/>
            <a:endCxn id="28677" idx="0"/>
          </p:cNvCxnSpPr>
          <p:nvPr/>
        </p:nvCxnSpPr>
        <p:spPr bwMode="auto">
          <a:xfrm>
            <a:off x="6980238" y="3225800"/>
            <a:ext cx="1382712" cy="24130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681" name="AutoShape 9">
            <a:extLst>
              <a:ext uri="{FF2B5EF4-FFF2-40B4-BE49-F238E27FC236}">
                <a16:creationId xmlns:a16="http://schemas.microsoft.com/office/drawing/2014/main" id="{FBB54974-C25F-9768-99FE-77FD9BBCDFB9}"/>
              </a:ext>
            </a:extLst>
          </p:cNvPr>
          <p:cNvCxnSpPr>
            <a:cxnSpLocks noChangeShapeType="1"/>
            <a:stCxn id="28677" idx="2"/>
            <a:endCxn id="28686" idx="3"/>
          </p:cNvCxnSpPr>
          <p:nvPr/>
        </p:nvCxnSpPr>
        <p:spPr bwMode="auto">
          <a:xfrm rot="5400000">
            <a:off x="7602538" y="3827463"/>
            <a:ext cx="138112" cy="1382712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682" name="AutoShape 10">
            <a:extLst>
              <a:ext uri="{FF2B5EF4-FFF2-40B4-BE49-F238E27FC236}">
                <a16:creationId xmlns:a16="http://schemas.microsoft.com/office/drawing/2014/main" id="{F0DA7CAB-7B80-976A-54AD-DDA35514138D}"/>
              </a:ext>
            </a:extLst>
          </p:cNvPr>
          <p:cNvCxnSpPr>
            <a:cxnSpLocks noChangeShapeType="1"/>
            <a:stCxn id="28675" idx="3"/>
            <a:endCxn id="28676" idx="1"/>
          </p:cNvCxnSpPr>
          <p:nvPr/>
        </p:nvCxnSpPr>
        <p:spPr bwMode="auto">
          <a:xfrm>
            <a:off x="2005013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683" name="AutoShape 11">
            <a:extLst>
              <a:ext uri="{FF2B5EF4-FFF2-40B4-BE49-F238E27FC236}">
                <a16:creationId xmlns:a16="http://schemas.microsoft.com/office/drawing/2014/main" id="{908F70B5-8D84-6C3D-D739-B878B644D875}"/>
              </a:ext>
            </a:extLst>
          </p:cNvPr>
          <p:cNvCxnSpPr>
            <a:cxnSpLocks noChangeShapeType="1"/>
            <a:stCxn id="28678" idx="1"/>
            <a:endCxn id="28679" idx="3"/>
          </p:cNvCxnSpPr>
          <p:nvPr/>
        </p:nvCxnSpPr>
        <p:spPr bwMode="auto">
          <a:xfrm flipH="1">
            <a:off x="2005013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684" name="AutoShape 12">
            <a:extLst>
              <a:ext uri="{FF2B5EF4-FFF2-40B4-BE49-F238E27FC236}">
                <a16:creationId xmlns:a16="http://schemas.microsoft.com/office/drawing/2014/main" id="{26D689AB-86AE-4A1E-607E-18CCD885C8E2}"/>
              </a:ext>
            </a:extLst>
          </p:cNvPr>
          <p:cNvCxnSpPr>
            <a:cxnSpLocks noChangeShapeType="1"/>
            <a:stCxn id="28676" idx="3"/>
            <a:endCxn id="28685" idx="1"/>
          </p:cNvCxnSpPr>
          <p:nvPr/>
        </p:nvCxnSpPr>
        <p:spPr bwMode="auto">
          <a:xfrm>
            <a:off x="4492625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85" name="Rectangle 13">
            <a:extLst>
              <a:ext uri="{FF2B5EF4-FFF2-40B4-BE49-F238E27FC236}">
                <a16:creationId xmlns:a16="http://schemas.microsoft.com/office/drawing/2014/main" id="{82B1D3E0-D274-9E73-C95A-A2762F637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1493838" cy="1116013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CC Encoding</a:t>
            </a:r>
          </a:p>
        </p:txBody>
      </p:sp>
      <p:sp>
        <p:nvSpPr>
          <p:cNvPr id="28686" name="Rectangle 14">
            <a:extLst>
              <a:ext uri="{FF2B5EF4-FFF2-40B4-BE49-F238E27FC236}">
                <a16:creationId xmlns:a16="http://schemas.microsoft.com/office/drawing/2014/main" id="{5C7329B9-C9FE-96C9-EB36-B991AE380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029075"/>
            <a:ext cx="1493838" cy="11160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CC Decoding</a:t>
            </a:r>
          </a:p>
        </p:txBody>
      </p:sp>
      <p:cxnSp>
        <p:nvCxnSpPr>
          <p:cNvPr id="28687" name="AutoShape 15">
            <a:extLst>
              <a:ext uri="{FF2B5EF4-FFF2-40B4-BE49-F238E27FC236}">
                <a16:creationId xmlns:a16="http://schemas.microsoft.com/office/drawing/2014/main" id="{764782FE-05FA-DF70-80B2-FB548663B06C}"/>
              </a:ext>
            </a:extLst>
          </p:cNvPr>
          <p:cNvCxnSpPr>
            <a:cxnSpLocks noChangeShapeType="1"/>
            <a:stCxn id="28678" idx="3"/>
            <a:endCxn id="28686" idx="1"/>
          </p:cNvCxnSpPr>
          <p:nvPr/>
        </p:nvCxnSpPr>
        <p:spPr bwMode="auto">
          <a:xfrm>
            <a:off x="4492625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88" name="Text Box 16">
            <a:extLst>
              <a:ext uri="{FF2B5EF4-FFF2-40B4-BE49-F238E27FC236}">
                <a16:creationId xmlns:a16="http://schemas.microsoft.com/office/drawing/2014/main" id="{BCD14341-4DDB-2637-4B23-7DF3F22BD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5954713"/>
            <a:ext cx="4094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/>
              <a:t>CC stands for Convolutional Code.</a:t>
            </a:r>
          </a:p>
        </p:txBody>
      </p:sp>
      <p:sp>
        <p:nvSpPr>
          <p:cNvPr id="28689" name="Rectangle 17">
            <a:extLst>
              <a:ext uri="{FF2B5EF4-FFF2-40B4-BE49-F238E27FC236}">
                <a16:creationId xmlns:a16="http://schemas.microsoft.com/office/drawing/2014/main" id="{282AC83E-FC3D-94B5-2893-D36455E41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676400"/>
            <a:ext cx="4267200" cy="41910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72F5B582-BB5E-0070-77C4-C5D38172C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489575"/>
            <a:ext cx="2065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IEEE 802.11b</a:t>
            </a:r>
          </a:p>
        </p:txBody>
      </p:sp>
      <p:pic>
        <p:nvPicPr>
          <p:cNvPr id="28691" name="Picture 19">
            <a:extLst>
              <a:ext uri="{FF2B5EF4-FFF2-40B4-BE49-F238E27FC236}">
                <a16:creationId xmlns:a16="http://schemas.microsoft.com/office/drawing/2014/main" id="{17A2ABB5-3850-901A-2466-BD38E7B8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1752600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nimBg="1" autoUpdateAnimBg="0"/>
      <p:bldP spid="28676" grpId="0" animBg="1" autoUpdateAnimBg="0"/>
      <p:bldP spid="28677" grpId="0" animBg="1" autoUpdateAnimBg="0"/>
      <p:bldP spid="28678" grpId="0" animBg="1" autoUpdateAnimBg="0"/>
      <p:bldP spid="28679" grpId="0" animBg="1" autoUpdateAnimBg="0"/>
      <p:bldP spid="28685" grpId="0" animBg="1" autoUpdateAnimBg="0"/>
      <p:bldP spid="28686" grpId="0" animBg="1" autoUpdateAnimBg="0"/>
      <p:bldP spid="286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9ACAEF3-D8CB-A927-EBE4-D5D03AA7F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Shannon Theory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80C0365-4189-FAE7-5BF2-3E69BAAB1C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en-US" altLang="zh-TW"/>
              <a:t>The original 1948 Shannon Theory contains:</a:t>
            </a:r>
          </a:p>
          <a:p>
            <a:pPr marL="609600" indent="-609600"/>
            <a:endParaRPr lang="en-US" altLang="zh-TW"/>
          </a:p>
          <a:p>
            <a:pPr marL="990600" lvl="1" indent="-533400">
              <a:buFontTx/>
              <a:buAutoNum type="arabicPeriod"/>
            </a:pPr>
            <a:r>
              <a:rPr lang="en-US" altLang="zh-TW"/>
              <a:t>Measurement of Information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/>
              <a:t>Source Coding Theory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/>
              <a:t>Channel Coding Theory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B3F1443-BEB9-EBF8-CA92-AF7830752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Measurement of Information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32CD1E8-7236-9F5C-D652-2F133A201B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en-US" altLang="zh-TW"/>
              <a:t>Shannon’s first question is</a:t>
            </a:r>
          </a:p>
          <a:p>
            <a:pPr marL="609600" indent="-609600" algn="ctr">
              <a:buFontTx/>
              <a:buNone/>
            </a:pPr>
            <a:r>
              <a:rPr lang="en-US" altLang="zh-TW">
                <a:solidFill>
                  <a:srgbClr val="FF3300"/>
                </a:solidFill>
              </a:rPr>
              <a:t>“How to measure information</a:t>
            </a:r>
          </a:p>
          <a:p>
            <a:pPr marL="609600" indent="-609600" algn="ctr">
              <a:buFontTx/>
              <a:buNone/>
            </a:pPr>
            <a:r>
              <a:rPr lang="en-US" altLang="zh-TW">
                <a:solidFill>
                  <a:srgbClr val="FF3300"/>
                </a:solidFill>
              </a:rPr>
              <a:t> in terms of bits?”</a:t>
            </a:r>
          </a:p>
          <a:p>
            <a:pPr marL="609600" indent="-609600">
              <a:buFontTx/>
              <a:buAutoNum type="arabicPeriod"/>
            </a:pPr>
            <a:endParaRPr lang="en-US" altLang="zh-TW">
              <a:solidFill>
                <a:srgbClr val="FF3300"/>
              </a:solidFill>
            </a:endParaRP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B8E9D79-F534-B530-1F33-8B1187C14C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657600"/>
            <a:ext cx="8001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4" name="Text Box 6">
            <a:extLst>
              <a:ext uri="{FF2B5EF4-FFF2-40B4-BE49-F238E27FC236}">
                <a16:creationId xmlns:a16="http://schemas.microsoft.com/office/drawing/2014/main" id="{2E73B751-AFD0-DD0F-A3D7-43F9FECCE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7600"/>
            <a:ext cx="1341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/>
              <a:t>= ? bits</a:t>
            </a:r>
          </a:p>
        </p:txBody>
      </p:sp>
      <p:pic>
        <p:nvPicPr>
          <p:cNvPr id="43016" name="Picture 8">
            <a:extLst>
              <a:ext uri="{FF2B5EF4-FFF2-40B4-BE49-F238E27FC236}">
                <a16:creationId xmlns:a16="http://schemas.microsoft.com/office/drawing/2014/main" id="{2F005E78-C5C0-6EC5-2494-ECFC4C3A5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876800"/>
            <a:ext cx="16764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7" name="Text Box 9">
            <a:extLst>
              <a:ext uri="{FF2B5EF4-FFF2-40B4-BE49-F238E27FC236}">
                <a16:creationId xmlns:a16="http://schemas.microsoft.com/office/drawing/2014/main" id="{13A449DF-C1FB-5F11-EA2B-226C751BD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181600"/>
            <a:ext cx="1341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/>
              <a:t>= ?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4" grpId="0"/>
      <p:bldP spid="430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322D056E-50EA-ACA5-0B95-1C3DEFE3A4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Or Lottery!?</a:t>
            </a:r>
          </a:p>
        </p:txBody>
      </p:sp>
      <p:sp>
        <p:nvSpPr>
          <p:cNvPr id="45088" name="Text Box 32">
            <a:extLst>
              <a:ext uri="{FF2B5EF4-FFF2-40B4-BE49-F238E27FC236}">
                <a16:creationId xmlns:a16="http://schemas.microsoft.com/office/drawing/2014/main" id="{E1AE1B91-2BD5-FFDD-5ECF-752DC90F9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505200"/>
            <a:ext cx="1670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/>
              <a:t>= ? bits</a:t>
            </a:r>
          </a:p>
        </p:txBody>
      </p:sp>
      <p:pic>
        <p:nvPicPr>
          <p:cNvPr id="45092" name="Picture 36">
            <a:extLst>
              <a:ext uri="{FF2B5EF4-FFF2-40B4-BE49-F238E27FC236}">
                <a16:creationId xmlns:a16="http://schemas.microsoft.com/office/drawing/2014/main" id="{BE417E8F-9CC9-F9EA-6ABB-2EEE2AAE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28800"/>
            <a:ext cx="27908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93" name="Picture 37">
            <a:extLst>
              <a:ext uri="{FF2B5EF4-FFF2-40B4-BE49-F238E27FC236}">
                <a16:creationId xmlns:a16="http://schemas.microsoft.com/office/drawing/2014/main" id="{8DEE12D2-CBE2-C119-0C0D-DCEA4808BE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8" y="4729163"/>
            <a:ext cx="800100" cy="10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2F743A58-40AE-4070-35DF-6AE66D5B4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Or this…</a:t>
            </a:r>
          </a:p>
        </p:txBody>
      </p:sp>
      <p:pic>
        <p:nvPicPr>
          <p:cNvPr id="44036" name="Picture 4">
            <a:extLst>
              <a:ext uri="{FF2B5EF4-FFF2-40B4-BE49-F238E27FC236}">
                <a16:creationId xmlns:a16="http://schemas.microsoft.com/office/drawing/2014/main" id="{B1F39D82-CDB2-F313-D5BB-51BF3823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1600200"/>
            <a:ext cx="1181100" cy="151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5">
            <a:extLst>
              <a:ext uri="{FF2B5EF4-FFF2-40B4-BE49-F238E27FC236}">
                <a16:creationId xmlns:a16="http://schemas.microsoft.com/office/drawing/2014/main" id="{EBD2B51E-8D2D-C6EE-4869-39D49A04D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038600"/>
            <a:ext cx="4914900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8" name="Text Box 6">
            <a:extLst>
              <a:ext uri="{FF2B5EF4-FFF2-40B4-BE49-F238E27FC236}">
                <a16:creationId xmlns:a16="http://schemas.microsoft.com/office/drawing/2014/main" id="{6116AF31-1438-D658-0A0E-48CC09812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057400"/>
            <a:ext cx="1341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/>
              <a:t>= ? bits</a:t>
            </a:r>
          </a:p>
        </p:txBody>
      </p:sp>
      <p:sp>
        <p:nvSpPr>
          <p:cNvPr id="44039" name="Text Box 7">
            <a:extLst>
              <a:ext uri="{FF2B5EF4-FFF2-40B4-BE49-F238E27FC236}">
                <a16:creationId xmlns:a16="http://schemas.microsoft.com/office/drawing/2014/main" id="{DB3F239D-D7F3-3FAA-A1CD-B150D600E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029200"/>
            <a:ext cx="1341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/>
              <a:t>= ?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/>
      <p:bldP spid="440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51C5A3E-9B17-5AD0-ABB3-91ECE3BAB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304800"/>
            <a:ext cx="7467600" cy="838200"/>
          </a:xfrm>
        </p:spPr>
        <p:txBody>
          <a:bodyPr/>
          <a:lstStyle/>
          <a:p>
            <a:r>
              <a:rPr lang="en-US" altLang="zh-TW" sz="3600"/>
              <a:t>Father of Digital Communication</a:t>
            </a: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16183334-7306-12CE-44D6-C73722EA1CE9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371600"/>
            <a:ext cx="5029200" cy="3279775"/>
          </a:xfrm>
        </p:spPr>
      </p:pic>
      <p:sp>
        <p:nvSpPr>
          <p:cNvPr id="29701" name="Text Box 5">
            <a:extLst>
              <a:ext uri="{FF2B5EF4-FFF2-40B4-BE49-F238E27FC236}">
                <a16:creationId xmlns:a16="http://schemas.microsoft.com/office/drawing/2014/main" id="{14360B22-DB02-D563-36C3-6538E093E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829175"/>
            <a:ext cx="7239000" cy="192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800"/>
              <a:t>The roots of modern digital communication stem from the ground-breaking paper “A Mathematical Theory of Communication” by </a:t>
            </a:r>
            <a:r>
              <a:rPr lang="en-US" altLang="zh-TW" sz="3600" b="1"/>
              <a:t>Claude Elwood Shannon</a:t>
            </a:r>
            <a:r>
              <a:rPr lang="en-US" altLang="zh-TW" sz="2800"/>
              <a:t> in 1948.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0F4467D-668D-1DF6-E3C0-5AA44601E0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All events are probabilistic!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EACDFD5-3C46-5202-75D6-F0AC845FAE5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1524000"/>
            <a:ext cx="6629400" cy="2971800"/>
          </a:xfrm>
        </p:spPr>
        <p:txBody>
          <a:bodyPr/>
          <a:lstStyle/>
          <a:p>
            <a:r>
              <a:rPr lang="en-US" altLang="zh-TW" sz="2800"/>
              <a:t>Using Probability Theory, Shannon showed that there is </a:t>
            </a:r>
            <a:r>
              <a:rPr lang="en-US" altLang="zh-TW" sz="2800">
                <a:solidFill>
                  <a:srgbClr val="FF3300"/>
                </a:solidFill>
              </a:rPr>
              <a:t>only one way</a:t>
            </a:r>
            <a:r>
              <a:rPr lang="en-US" altLang="zh-TW" sz="2800"/>
              <a:t> to measure information in terms of number of bits:</a:t>
            </a:r>
          </a:p>
        </p:txBody>
      </p:sp>
      <p:graphicFrame>
        <p:nvGraphicFramePr>
          <p:cNvPr id="46084" name="Object 4">
            <a:extLst>
              <a:ext uri="{FF2B5EF4-FFF2-40B4-BE49-F238E27FC236}">
                <a16:creationId xmlns:a16="http://schemas.microsoft.com/office/drawing/2014/main" id="{B47B829C-8F0E-4729-062C-C8A57332A8E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09800" y="3962400"/>
          <a:ext cx="60198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26920" imgH="342720" progId="Equation.3">
                  <p:embed/>
                </p:oleObj>
              </mc:Choice>
              <mc:Fallback>
                <p:oleObj name="Equation" r:id="rId2" imgW="1726920" imgH="342720" progId="Equation.3">
                  <p:embed/>
                  <p:pic>
                    <p:nvPicPr>
                      <p:cNvPr id="46084" name="Object 4">
                        <a:extLst>
                          <a:ext uri="{FF2B5EF4-FFF2-40B4-BE49-F238E27FC236}">
                            <a16:creationId xmlns:a16="http://schemas.microsoft.com/office/drawing/2014/main" id="{B47B829C-8F0E-4729-062C-C8A57332A8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962400"/>
                        <a:ext cx="6019800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Text Box 6">
            <a:extLst>
              <a:ext uri="{FF2B5EF4-FFF2-40B4-BE49-F238E27FC236}">
                <a16:creationId xmlns:a16="http://schemas.microsoft.com/office/drawing/2014/main" id="{548A0089-41BC-9816-9EC4-55896ED39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5551488"/>
            <a:ext cx="4441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/>
              <a:t>called  the </a:t>
            </a:r>
            <a:r>
              <a:rPr lang="en-US" altLang="zh-TW" sz="2800">
                <a:solidFill>
                  <a:srgbClr val="FF3300"/>
                </a:solidFill>
              </a:rPr>
              <a:t>entropy function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A971778-1DF1-C87A-81F3-D4CAE0096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For example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74BC657-A270-B1C9-E667-5421C80025A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1524000"/>
            <a:ext cx="6705600" cy="2819400"/>
          </a:xfrm>
        </p:spPr>
        <p:txBody>
          <a:bodyPr/>
          <a:lstStyle/>
          <a:p>
            <a:r>
              <a:rPr lang="en-US" altLang="zh-TW" sz="2800"/>
              <a:t>Tossing a dice:</a:t>
            </a:r>
          </a:p>
          <a:p>
            <a:pPr lvl="1"/>
            <a:r>
              <a:rPr lang="en-US" altLang="zh-TW" sz="2400"/>
              <a:t>Outcomes are 1,2,3,4,5,6</a:t>
            </a:r>
          </a:p>
          <a:p>
            <a:pPr lvl="1"/>
            <a:r>
              <a:rPr lang="en-US" altLang="zh-TW" sz="2400"/>
              <a:t>Each occurs at probability 1/6</a:t>
            </a:r>
          </a:p>
          <a:p>
            <a:pPr lvl="1"/>
            <a:r>
              <a:rPr lang="en-US" altLang="zh-TW" sz="2400"/>
              <a:t>Information provided by tossing a dice is</a:t>
            </a:r>
          </a:p>
          <a:p>
            <a:pPr>
              <a:buFontTx/>
              <a:buNone/>
            </a:pPr>
            <a:endParaRPr lang="en-US" altLang="zh-TW" sz="2800"/>
          </a:p>
        </p:txBody>
      </p:sp>
      <p:graphicFrame>
        <p:nvGraphicFramePr>
          <p:cNvPr id="48132" name="Object 4">
            <a:extLst>
              <a:ext uri="{FF2B5EF4-FFF2-40B4-BE49-F238E27FC236}">
                <a16:creationId xmlns:a16="http://schemas.microsoft.com/office/drawing/2014/main" id="{8F84E167-9A0C-963C-3BA4-3A087098D9C2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438400" y="3810000"/>
          <a:ext cx="5715000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28720" imgH="888840" progId="Equation.3">
                  <p:embed/>
                </p:oleObj>
              </mc:Choice>
              <mc:Fallback>
                <p:oleObj name="Equation" r:id="rId2" imgW="2628720" imgH="888840" progId="Equation.3">
                  <p:embed/>
                  <p:pic>
                    <p:nvPicPr>
                      <p:cNvPr id="48132" name="Object 4">
                        <a:extLst>
                          <a:ext uri="{FF2B5EF4-FFF2-40B4-BE49-F238E27FC236}">
                            <a16:creationId xmlns:a16="http://schemas.microsoft.com/office/drawing/2014/main" id="{8F84E167-9A0C-963C-3BA4-3A087098D9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810000"/>
                        <a:ext cx="5715000" cy="193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4" name="Picture 6">
            <a:extLst>
              <a:ext uri="{FF2B5EF4-FFF2-40B4-BE49-F238E27FC236}">
                <a16:creationId xmlns:a16="http://schemas.microsoft.com/office/drawing/2014/main" id="{FB0D6317-236E-BC28-4501-0A4C8A610F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47800"/>
            <a:ext cx="1371600" cy="9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4B4688A6-26B8-34E4-0D47-B6AC69DA2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05400" y="1600200"/>
            <a:ext cx="3657600" cy="1676400"/>
          </a:xfrm>
        </p:spPr>
        <p:txBody>
          <a:bodyPr/>
          <a:lstStyle/>
          <a:p>
            <a:r>
              <a:rPr lang="en-US" altLang="zh-TW"/>
              <a:t>Wait!</a:t>
            </a:r>
            <a:br>
              <a:rPr lang="en-US" altLang="zh-TW"/>
            </a:br>
            <a:r>
              <a:rPr lang="en-US" altLang="zh-TW"/>
              <a:t>It is nonsense!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9DC80073-748D-908C-AADB-76D4398C65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4724400"/>
            <a:ext cx="7010400" cy="1447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sz="2800">
                <a:solidFill>
                  <a:srgbClr val="FF3300"/>
                </a:solidFill>
              </a:rPr>
              <a:t>The number 2.585-bits is not an integer!!</a:t>
            </a:r>
          </a:p>
          <a:p>
            <a:pPr algn="ctr">
              <a:buFontTx/>
              <a:buNone/>
            </a:pPr>
            <a:r>
              <a:rPr lang="en-US" altLang="zh-TW" sz="2800">
                <a:solidFill>
                  <a:srgbClr val="FF3300"/>
                </a:solidFill>
              </a:rPr>
              <a:t>What does you mean?</a:t>
            </a:r>
          </a:p>
        </p:txBody>
      </p:sp>
      <p:pic>
        <p:nvPicPr>
          <p:cNvPr id="50181" name="Picture 5">
            <a:extLst>
              <a:ext uri="{FF2B5EF4-FFF2-40B4-BE49-F238E27FC236}">
                <a16:creationId xmlns:a16="http://schemas.microsoft.com/office/drawing/2014/main" id="{B18FB26A-5711-BE3B-30ED-C274037DA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33400"/>
            <a:ext cx="3071813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F87E68B-924D-E7AA-A20C-941475C01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5334000" cy="1981200"/>
          </a:xfrm>
        </p:spPr>
        <p:txBody>
          <a:bodyPr/>
          <a:lstStyle/>
          <a:p>
            <a:r>
              <a:rPr lang="en-US" altLang="zh-TW"/>
              <a:t>Shannon’s First </a:t>
            </a:r>
            <a:r>
              <a:rPr lang="en-US" altLang="zh-TW">
                <a:solidFill>
                  <a:srgbClr val="FF3300"/>
                </a:solidFill>
              </a:rPr>
              <a:t>Source Coding</a:t>
            </a:r>
            <a:r>
              <a:rPr lang="en-US" altLang="zh-TW"/>
              <a:t> Theorem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0F9EFA24-7059-2211-1462-8056A70CF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2514600"/>
            <a:ext cx="7010400" cy="3733800"/>
          </a:xfrm>
        </p:spPr>
        <p:txBody>
          <a:bodyPr/>
          <a:lstStyle/>
          <a:p>
            <a:r>
              <a:rPr lang="en-US" altLang="zh-TW" sz="3600"/>
              <a:t>Shannon showed:</a:t>
            </a:r>
          </a:p>
          <a:p>
            <a:pPr>
              <a:buFontTx/>
              <a:buNone/>
            </a:pPr>
            <a:r>
              <a:rPr lang="en-US" altLang="zh-TW" sz="3600"/>
              <a:t>	“To reliably store the information generated by some random source </a:t>
            </a:r>
            <a:r>
              <a:rPr lang="en-US" altLang="zh-TW" sz="3600" b="1" i="1"/>
              <a:t>X</a:t>
            </a:r>
            <a:r>
              <a:rPr lang="en-US" altLang="zh-TW" sz="3600"/>
              <a:t>, you need no more/less than, on the average, </a:t>
            </a:r>
            <a:r>
              <a:rPr lang="en-US" altLang="zh-TW" sz="3600" b="1" i="1">
                <a:solidFill>
                  <a:srgbClr val="FF3300"/>
                </a:solidFill>
              </a:rPr>
              <a:t>H(X)</a:t>
            </a:r>
            <a:r>
              <a:rPr lang="en-US" altLang="zh-TW" sz="3600"/>
              <a:t> bits for each outcome.”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04056DF0-29B0-CA48-27A5-AD8407C09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"/>
            <a:ext cx="1774825" cy="215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B12ACB8F-F2B6-9F59-3284-AB13003947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Meaning: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B9AEA21-F614-4E31-DFCF-9B59DB72D5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/>
              <a:t>If I toss a dice 1,000,000 times and record values from each trial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800"/>
              <a:t>		1,3,4,6,2,5,2,4,5,2,4,5,6,1,….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In principle, I need 3 bits for storing each outcome as 3 bits covers 1-8. So I need </a:t>
            </a:r>
            <a:r>
              <a:rPr lang="en-US" altLang="zh-TW" sz="2800">
                <a:solidFill>
                  <a:srgbClr val="FF3300"/>
                </a:solidFill>
              </a:rPr>
              <a:t>3,000,000</a:t>
            </a:r>
            <a:r>
              <a:rPr lang="en-US" altLang="zh-TW" sz="2800"/>
              <a:t> bits for storing the information.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Using ASCII representation,  computer needs </a:t>
            </a:r>
            <a:r>
              <a:rPr lang="en-US" altLang="zh-TW" sz="2800">
                <a:solidFill>
                  <a:srgbClr val="FF3300"/>
                </a:solidFill>
              </a:rPr>
              <a:t>8 bits=1 byte</a:t>
            </a:r>
            <a:r>
              <a:rPr lang="en-US" altLang="zh-TW" sz="2800"/>
              <a:t> for storing each outcome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The resulting file has size </a:t>
            </a:r>
            <a:r>
              <a:rPr lang="en-US" altLang="zh-TW" sz="2800">
                <a:solidFill>
                  <a:srgbClr val="FF3300"/>
                </a:solidFill>
              </a:rPr>
              <a:t>8,000,000</a:t>
            </a:r>
            <a:r>
              <a:rPr lang="en-US" altLang="zh-TW" sz="2800"/>
              <a:t> bits</a:t>
            </a:r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B23A227D-2A87-D8EA-03FB-7ABA871EAC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1000"/>
            <a:ext cx="1371600" cy="9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1539AD9-7A40-B636-CFE6-5EEDD95DE4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But Shannon said: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6BF828D-256A-1458-C790-9A31A7EED4E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1524000"/>
            <a:ext cx="7010400" cy="3276600"/>
          </a:xfrm>
        </p:spPr>
        <p:txBody>
          <a:bodyPr/>
          <a:lstStyle/>
          <a:p>
            <a:r>
              <a:rPr lang="en-US" altLang="zh-TW" sz="2800"/>
              <a:t>You only need 2.585 bits for storing each outcome.</a:t>
            </a:r>
          </a:p>
          <a:p>
            <a:r>
              <a:rPr lang="en-US" altLang="zh-TW" sz="2800"/>
              <a:t>So, the file can be compressed to yield size 	</a:t>
            </a:r>
          </a:p>
          <a:p>
            <a:pPr>
              <a:buFontTx/>
              <a:buNone/>
            </a:pPr>
            <a:r>
              <a:rPr lang="en-US" altLang="zh-TW" sz="2800"/>
              <a:t>		</a:t>
            </a:r>
            <a:r>
              <a:rPr lang="en-US" altLang="zh-TW" sz="2800">
                <a:solidFill>
                  <a:srgbClr val="FF3300"/>
                </a:solidFill>
              </a:rPr>
              <a:t>2.585x1,000,000=2,585,000 bits</a:t>
            </a:r>
          </a:p>
          <a:p>
            <a:r>
              <a:rPr lang="en-US" altLang="zh-TW" sz="2800"/>
              <a:t>Optimal Compression Ratio is: </a:t>
            </a:r>
          </a:p>
        </p:txBody>
      </p:sp>
      <p:graphicFrame>
        <p:nvGraphicFramePr>
          <p:cNvPr id="54276" name="Object 4">
            <a:extLst>
              <a:ext uri="{FF2B5EF4-FFF2-40B4-BE49-F238E27FC236}">
                <a16:creationId xmlns:a16="http://schemas.microsoft.com/office/drawing/2014/main" id="{DE3AC08A-8C76-A88D-17D4-463ED9082654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587625" y="4876800"/>
          <a:ext cx="5414963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4000" imgH="419040" progId="Equation.3">
                  <p:embed/>
                </p:oleObj>
              </mc:Choice>
              <mc:Fallback>
                <p:oleObj name="Equation" r:id="rId2" imgW="1854000" imgH="419040" progId="Equation.3">
                  <p:embed/>
                  <p:pic>
                    <p:nvPicPr>
                      <p:cNvPr id="54276" name="Object 4">
                        <a:extLst>
                          <a:ext uri="{FF2B5EF4-FFF2-40B4-BE49-F238E27FC236}">
                            <a16:creationId xmlns:a16="http://schemas.microsoft.com/office/drawing/2014/main" id="{DE3AC08A-8C76-A88D-17D4-463ED90826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4876800"/>
                        <a:ext cx="5414963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3E120E2-C0DA-1761-33EB-6559FA493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Let’s Do Some Test!</a:t>
            </a:r>
          </a:p>
        </p:txBody>
      </p:sp>
      <p:graphicFrame>
        <p:nvGraphicFramePr>
          <p:cNvPr id="56372" name="Group 52">
            <a:extLst>
              <a:ext uri="{FF2B5EF4-FFF2-40B4-BE49-F238E27FC236}">
                <a16:creationId xmlns:a16="http://schemas.microsoft.com/office/drawing/2014/main" id="{8C3796F0-B823-42CE-6609-030BF7056E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52600" y="1524000"/>
          <a:ext cx="7162800" cy="4808538"/>
        </p:xfrm>
        <a:graphic>
          <a:graphicData uri="http://schemas.openxmlformats.org/drawingml/2006/table">
            <a:tbl>
              <a:tblPr/>
              <a:tblGrid>
                <a:gridCol w="2387600">
                  <a:extLst>
                    <a:ext uri="{9D8B030D-6E8A-4147-A177-3AD203B41FA5}">
                      <a16:colId xmlns:a16="http://schemas.microsoft.com/office/drawing/2014/main" val="2161884508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385365493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218602940"/>
                    </a:ext>
                  </a:extLst>
                </a:gridCol>
              </a:tblGrid>
              <a:tr h="912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File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Compression Ratio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478667"/>
                  </a:ext>
                </a:extLst>
              </a:tr>
              <a:tr h="912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No Compression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8,000,000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07679"/>
                  </a:ext>
                </a:extLst>
              </a:tr>
              <a:tr h="914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Shannon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2,585,000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32.31%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396026"/>
                  </a:ext>
                </a:extLst>
              </a:tr>
              <a:tr h="944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Winzip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2,930,736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36.63%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530064"/>
                  </a:ext>
                </a:extLst>
              </a:tr>
              <a:tr h="912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WinRAR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2,859,336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35.74%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235902"/>
                  </a:ext>
                </a:extLst>
              </a:tr>
            </a:tbl>
          </a:graphicData>
        </a:graphic>
      </p:graphicFrame>
      <p:pic>
        <p:nvPicPr>
          <p:cNvPr id="56376" name="Picture 56" descr="Size">
            <a:extLst>
              <a:ext uri="{FF2B5EF4-FFF2-40B4-BE49-F238E27FC236}">
                <a16:creationId xmlns:a16="http://schemas.microsoft.com/office/drawing/2014/main" id="{4FD2D4AA-3500-3F67-31B3-0F003516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495800"/>
            <a:ext cx="585788" cy="62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80" name="Picture 60">
            <a:extLst>
              <a:ext uri="{FF2B5EF4-FFF2-40B4-BE49-F238E27FC236}">
                <a16:creationId xmlns:a16="http://schemas.microsoft.com/office/drawing/2014/main" id="{0E3EDE3D-5D8E-A269-34C1-96E500761E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5394325"/>
            <a:ext cx="760412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81" name="Picture 61">
            <a:extLst>
              <a:ext uri="{FF2B5EF4-FFF2-40B4-BE49-F238E27FC236}">
                <a16:creationId xmlns:a16="http://schemas.microsoft.com/office/drawing/2014/main" id="{D8A1B355-B187-EC54-072A-984F3D5D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429000"/>
            <a:ext cx="7524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7E92EE6-00AB-9AED-7B81-E27391355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The Winner is</a:t>
            </a:r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13DB01F6-E6D3-C99A-5836-98CBB1D7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828800"/>
            <a:ext cx="319881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3" name="Picture 5">
            <a:extLst>
              <a:ext uri="{FF2B5EF4-FFF2-40B4-BE49-F238E27FC236}">
                <a16:creationId xmlns:a16="http://schemas.microsoft.com/office/drawing/2014/main" id="{523B9C01-CA75-110B-662F-41FE98C8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81125"/>
            <a:ext cx="2249488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4" name="Text Box 6">
            <a:extLst>
              <a:ext uri="{FF2B5EF4-FFF2-40B4-BE49-F238E27FC236}">
                <a16:creationId xmlns:a16="http://schemas.microsoft.com/office/drawing/2014/main" id="{F86C55D2-09D3-CD13-7CB6-AF95DFCD8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715000"/>
            <a:ext cx="6629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800">
                <a:solidFill>
                  <a:srgbClr val="FF3300"/>
                </a:solidFill>
              </a:rPr>
              <a:t>I had mathematically claimed my victory 50 years ago!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2BDA254-A3EF-D2FA-5D47-35DA3D8A6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609600"/>
            <a:ext cx="7010400" cy="838200"/>
          </a:xfrm>
        </p:spPr>
        <p:txBody>
          <a:bodyPr/>
          <a:lstStyle/>
          <a:p>
            <a:r>
              <a:rPr lang="en-US" altLang="zh-TW"/>
              <a:t>Follow-up Story</a:t>
            </a:r>
          </a:p>
        </p:txBody>
      </p:sp>
      <p:pic>
        <p:nvPicPr>
          <p:cNvPr id="59397" name="Picture 5" descr="David Huffman photo">
            <a:extLst>
              <a:ext uri="{FF2B5EF4-FFF2-40B4-BE49-F238E27FC236}">
                <a16:creationId xmlns:a16="http://schemas.microsoft.com/office/drawing/2014/main" id="{52A72B53-C313-AD36-16D1-3EDD90A35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33400"/>
            <a:ext cx="226218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99" name="Text Box 7">
            <a:extLst>
              <a:ext uri="{FF2B5EF4-FFF2-40B4-BE49-F238E27FC236}">
                <a16:creationId xmlns:a16="http://schemas.microsoft.com/office/drawing/2014/main" id="{32824962-7674-5803-DB71-3392A99DE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828800"/>
            <a:ext cx="7086600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400"/>
              <a:t>Later in 1952, </a:t>
            </a:r>
            <a:r>
              <a:rPr lang="en-US" altLang="zh-TW" sz="2400">
                <a:solidFill>
                  <a:srgbClr val="FF3300"/>
                </a:solidFill>
              </a:rPr>
              <a:t>David Huffman</a:t>
            </a:r>
            <a:r>
              <a:rPr lang="en-US" altLang="zh-TW" sz="2400"/>
              <a:t>, </a:t>
            </a:r>
          </a:p>
          <a:p>
            <a:r>
              <a:rPr lang="en-US" altLang="zh-TW" sz="2400"/>
              <a:t>while was a graduate student in </a:t>
            </a:r>
          </a:p>
          <a:p>
            <a:r>
              <a:rPr lang="en-US" altLang="zh-TW" sz="2400"/>
              <a:t>MIT, presented a systematic </a:t>
            </a:r>
          </a:p>
          <a:p>
            <a:r>
              <a:rPr lang="en-US" altLang="zh-TW" sz="2400"/>
              <a:t>method to achieve the optimal </a:t>
            </a:r>
          </a:p>
          <a:p>
            <a:r>
              <a:rPr lang="en-US" altLang="zh-TW" sz="2400"/>
              <a:t>compression ratio guaranteed by </a:t>
            </a:r>
          </a:p>
          <a:p>
            <a:r>
              <a:rPr lang="en-US" altLang="zh-TW" sz="2400"/>
              <a:t>Shannon. The coding technique is therefore called “</a:t>
            </a:r>
            <a:r>
              <a:rPr lang="en-US" altLang="zh-TW" sz="2400">
                <a:solidFill>
                  <a:srgbClr val="FF3300"/>
                </a:solidFill>
              </a:rPr>
              <a:t>Huffman code</a:t>
            </a:r>
            <a:r>
              <a:rPr lang="en-US" altLang="zh-TW" sz="2400"/>
              <a:t>” in honor of his achievement. Huffman codes are used in nearly every application that involves the compression and transmission of digital data, such as fax machines, modems, computer networks, and high-definition television (HDTV), to name a few.</a:t>
            </a:r>
          </a:p>
        </p:txBody>
      </p:sp>
      <p:sp>
        <p:nvSpPr>
          <p:cNvPr id="59400" name="Text Box 8">
            <a:extLst>
              <a:ext uri="{FF2B5EF4-FFF2-40B4-BE49-F238E27FC236}">
                <a16:creationId xmlns:a16="http://schemas.microsoft.com/office/drawing/2014/main" id="{869DDBFB-647B-61F2-B763-636698DB3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3236913"/>
            <a:ext cx="1428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(1925-1999)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88A45C1-87B5-BF8C-76EB-8894270DC4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So far… but how about?</a:t>
            </a:r>
          </a:p>
        </p:txBody>
      </p:sp>
      <p:sp>
        <p:nvSpPr>
          <p:cNvPr id="61444" name="Rectangle 4">
            <a:extLst>
              <a:ext uri="{FF2B5EF4-FFF2-40B4-BE49-F238E27FC236}">
                <a16:creationId xmlns:a16="http://schemas.microsoft.com/office/drawing/2014/main" id="{1FC0E201-2EAC-8EB2-17B0-1CCFAFDD0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67000"/>
            <a:ext cx="1471613" cy="1116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Data</a:t>
            </a:r>
          </a:p>
        </p:txBody>
      </p:sp>
      <p:sp>
        <p:nvSpPr>
          <p:cNvPr id="61445" name="Rectangle 5">
            <a:extLst>
              <a:ext uri="{FF2B5EF4-FFF2-40B4-BE49-F238E27FC236}">
                <a16:creationId xmlns:a16="http://schemas.microsoft.com/office/drawing/2014/main" id="{A4098544-7112-3A0A-53AF-D8B246645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2667000"/>
            <a:ext cx="1493837" cy="111601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Source</a:t>
            </a:r>
          </a:p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Encoding</a:t>
            </a:r>
          </a:p>
        </p:txBody>
      </p:sp>
      <p:sp>
        <p:nvSpPr>
          <p:cNvPr id="61446" name="Rectangle 6">
            <a:extLst>
              <a:ext uri="{FF2B5EF4-FFF2-40B4-BE49-F238E27FC236}">
                <a16:creationId xmlns:a16="http://schemas.microsoft.com/office/drawing/2014/main" id="{BBAE47F2-F4DD-B451-7640-2264F5C60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3467100"/>
            <a:ext cx="1562100" cy="9826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Channel</a:t>
            </a:r>
          </a:p>
        </p:txBody>
      </p:sp>
      <p:sp>
        <p:nvSpPr>
          <p:cNvPr id="61447" name="Rectangle 7">
            <a:extLst>
              <a:ext uri="{FF2B5EF4-FFF2-40B4-BE49-F238E27FC236}">
                <a16:creationId xmlns:a16="http://schemas.microsoft.com/office/drawing/2014/main" id="{D2C8A668-CAE4-ABDF-91DF-7BF6C941C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4029075"/>
            <a:ext cx="1493837" cy="11160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Source Decoding</a:t>
            </a:r>
          </a:p>
        </p:txBody>
      </p:sp>
      <p:sp>
        <p:nvSpPr>
          <p:cNvPr id="61448" name="Rectangle 8">
            <a:extLst>
              <a:ext uri="{FF2B5EF4-FFF2-40B4-BE49-F238E27FC236}">
                <a16:creationId xmlns:a16="http://schemas.microsoft.com/office/drawing/2014/main" id="{B2E80402-0BE3-7987-0CC2-95305D844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029075"/>
            <a:ext cx="1471613" cy="11160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User</a:t>
            </a:r>
          </a:p>
        </p:txBody>
      </p:sp>
      <p:cxnSp>
        <p:nvCxnSpPr>
          <p:cNvPr id="61449" name="AutoShape 9">
            <a:extLst>
              <a:ext uri="{FF2B5EF4-FFF2-40B4-BE49-F238E27FC236}">
                <a16:creationId xmlns:a16="http://schemas.microsoft.com/office/drawing/2014/main" id="{E48445E6-29DB-928D-7B09-77C0946D930D}"/>
              </a:ext>
            </a:extLst>
          </p:cNvPr>
          <p:cNvCxnSpPr>
            <a:cxnSpLocks noChangeShapeType="1"/>
            <a:stCxn id="61454" idx="3"/>
            <a:endCxn id="61446" idx="0"/>
          </p:cNvCxnSpPr>
          <p:nvPr/>
        </p:nvCxnSpPr>
        <p:spPr bwMode="auto">
          <a:xfrm>
            <a:off x="6980238" y="3225800"/>
            <a:ext cx="1382712" cy="24130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50" name="AutoShape 10">
            <a:extLst>
              <a:ext uri="{FF2B5EF4-FFF2-40B4-BE49-F238E27FC236}">
                <a16:creationId xmlns:a16="http://schemas.microsoft.com/office/drawing/2014/main" id="{FDBDC5C0-6AD8-93BD-0360-B4AFC5362555}"/>
              </a:ext>
            </a:extLst>
          </p:cNvPr>
          <p:cNvCxnSpPr>
            <a:cxnSpLocks noChangeShapeType="1"/>
            <a:stCxn id="61446" idx="2"/>
            <a:endCxn id="61455" idx="3"/>
          </p:cNvCxnSpPr>
          <p:nvPr/>
        </p:nvCxnSpPr>
        <p:spPr bwMode="auto">
          <a:xfrm rot="5400000">
            <a:off x="7602538" y="3827463"/>
            <a:ext cx="138112" cy="1382712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51" name="AutoShape 11">
            <a:extLst>
              <a:ext uri="{FF2B5EF4-FFF2-40B4-BE49-F238E27FC236}">
                <a16:creationId xmlns:a16="http://schemas.microsoft.com/office/drawing/2014/main" id="{D71EB707-56EF-CDAD-1C80-01E57A9F7AC9}"/>
              </a:ext>
            </a:extLst>
          </p:cNvPr>
          <p:cNvCxnSpPr>
            <a:cxnSpLocks noChangeShapeType="1"/>
            <a:stCxn id="61444" idx="3"/>
            <a:endCxn id="61445" idx="1"/>
          </p:cNvCxnSpPr>
          <p:nvPr/>
        </p:nvCxnSpPr>
        <p:spPr bwMode="auto">
          <a:xfrm>
            <a:off x="2005013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52" name="AutoShape 12">
            <a:extLst>
              <a:ext uri="{FF2B5EF4-FFF2-40B4-BE49-F238E27FC236}">
                <a16:creationId xmlns:a16="http://schemas.microsoft.com/office/drawing/2014/main" id="{4F2B634B-2E5E-3833-EB59-D8F99D28AF58}"/>
              </a:ext>
            </a:extLst>
          </p:cNvPr>
          <p:cNvCxnSpPr>
            <a:cxnSpLocks noChangeShapeType="1"/>
            <a:stCxn id="61447" idx="1"/>
            <a:endCxn id="61448" idx="3"/>
          </p:cNvCxnSpPr>
          <p:nvPr/>
        </p:nvCxnSpPr>
        <p:spPr bwMode="auto">
          <a:xfrm flipH="1">
            <a:off x="2005013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53" name="AutoShape 13">
            <a:extLst>
              <a:ext uri="{FF2B5EF4-FFF2-40B4-BE49-F238E27FC236}">
                <a16:creationId xmlns:a16="http://schemas.microsoft.com/office/drawing/2014/main" id="{13C18E2D-7C31-D5A6-9A76-D8384EF9912D}"/>
              </a:ext>
            </a:extLst>
          </p:cNvPr>
          <p:cNvCxnSpPr>
            <a:cxnSpLocks noChangeShapeType="1"/>
            <a:stCxn id="61445" idx="3"/>
            <a:endCxn id="61454" idx="1"/>
          </p:cNvCxnSpPr>
          <p:nvPr/>
        </p:nvCxnSpPr>
        <p:spPr bwMode="auto">
          <a:xfrm>
            <a:off x="4492625" y="3225800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54" name="Rectangle 14">
            <a:extLst>
              <a:ext uri="{FF2B5EF4-FFF2-40B4-BE49-F238E27FC236}">
                <a16:creationId xmlns:a16="http://schemas.microsoft.com/office/drawing/2014/main" id="{77E9BC0F-758C-CF8A-C76E-4FF43582D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1493838" cy="1116013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Channel Encoding</a:t>
            </a:r>
          </a:p>
        </p:txBody>
      </p:sp>
      <p:sp>
        <p:nvSpPr>
          <p:cNvPr id="61455" name="Rectangle 15">
            <a:extLst>
              <a:ext uri="{FF2B5EF4-FFF2-40B4-BE49-F238E27FC236}">
                <a16:creationId xmlns:a16="http://schemas.microsoft.com/office/drawing/2014/main" id="{FBEE980C-28EB-4A44-1171-DD76CAF63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029075"/>
            <a:ext cx="1493838" cy="11160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kumimoji="0" lang="en-US" altLang="zh-TW" sz="2400">
                <a:solidFill>
                  <a:srgbClr val="FF3300"/>
                </a:solidFill>
              </a:rPr>
              <a:t>Channel Decoding</a:t>
            </a:r>
          </a:p>
        </p:txBody>
      </p:sp>
      <p:cxnSp>
        <p:nvCxnSpPr>
          <p:cNvPr id="61456" name="AutoShape 16">
            <a:extLst>
              <a:ext uri="{FF2B5EF4-FFF2-40B4-BE49-F238E27FC236}">
                <a16:creationId xmlns:a16="http://schemas.microsoft.com/office/drawing/2014/main" id="{AC319B39-EBD5-9A2F-56E1-039662125E47}"/>
              </a:ext>
            </a:extLst>
          </p:cNvPr>
          <p:cNvCxnSpPr>
            <a:cxnSpLocks noChangeShapeType="1"/>
            <a:stCxn id="61447" idx="3"/>
            <a:endCxn id="61455" idx="1"/>
          </p:cNvCxnSpPr>
          <p:nvPr/>
        </p:nvCxnSpPr>
        <p:spPr bwMode="auto">
          <a:xfrm>
            <a:off x="4492625" y="4587875"/>
            <a:ext cx="993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57" name="Rectangle 17">
            <a:extLst>
              <a:ext uri="{FF2B5EF4-FFF2-40B4-BE49-F238E27FC236}">
                <a16:creationId xmlns:a16="http://schemas.microsoft.com/office/drawing/2014/main" id="{889400BF-55A7-7F75-50C1-F2CB7A28E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981200"/>
            <a:ext cx="2667000" cy="4114800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8" name="WordArt 18">
            <a:extLst>
              <a:ext uri="{FF2B5EF4-FFF2-40B4-BE49-F238E27FC236}">
                <a16:creationId xmlns:a16="http://schemas.microsoft.com/office/drawing/2014/main" id="{6416F6B7-AD8F-0A9A-071D-3514A324546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200400" y="2514600"/>
            <a:ext cx="1143000" cy="228758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en-US" sz="48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Done</a:t>
            </a:r>
          </a:p>
        </p:txBody>
      </p:sp>
      <p:sp>
        <p:nvSpPr>
          <p:cNvPr id="61459" name="Rectangle 19">
            <a:extLst>
              <a:ext uri="{FF2B5EF4-FFF2-40B4-BE49-F238E27FC236}">
                <a16:creationId xmlns:a16="http://schemas.microsoft.com/office/drawing/2014/main" id="{3E3A758F-84C3-2144-991B-D0D173D10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981200"/>
            <a:ext cx="2667000" cy="4114800"/>
          </a:xfrm>
          <a:prstGeom prst="rect">
            <a:avLst/>
          </a:prstGeom>
          <a:noFill/>
          <a:ln w="38100">
            <a:solidFill>
              <a:srgbClr val="FF33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0" name="WordArt 20">
            <a:extLst>
              <a:ext uri="{FF2B5EF4-FFF2-40B4-BE49-F238E27FC236}">
                <a16:creationId xmlns:a16="http://schemas.microsoft.com/office/drawing/2014/main" id="{AE5E874A-4A39-8F0C-0986-7DA20AEA0C3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410200" y="2286000"/>
            <a:ext cx="1905000" cy="228758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CascadeUp">
              <a:avLst>
                <a:gd name="adj" fmla="val 77583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en-US" sz="48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FFE701">
                        <a:alpha val="17000"/>
                      </a:srgbClr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How?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1812244-BB4D-C8F2-306A-4F36BABFA8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71475"/>
            <a:ext cx="7010400" cy="771525"/>
          </a:xfrm>
        </p:spPr>
        <p:txBody>
          <a:bodyPr/>
          <a:lstStyle/>
          <a:p>
            <a:r>
              <a:rPr lang="en-US" altLang="ja-JP" sz="3600">
                <a:ea typeface="ＭＳ Ｐゴシック" panose="020B0600070205080204" pitchFamily="34" charset="-128"/>
              </a:rPr>
              <a:t>Model of a Digital Communication System</a:t>
            </a:r>
            <a:endParaRPr lang="en-GB" altLang="en-US" sz="3600"/>
          </a:p>
        </p:txBody>
      </p:sp>
      <p:sp>
        <p:nvSpPr>
          <p:cNvPr id="32771" name="Line 3">
            <a:extLst>
              <a:ext uri="{FF2B5EF4-FFF2-40B4-BE49-F238E27FC236}">
                <a16:creationId xmlns:a16="http://schemas.microsoft.com/office/drawing/2014/main" id="{A0954FEB-B166-23C0-C9C5-F5CEAF58B0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14588" y="4903788"/>
            <a:ext cx="417671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72" name="Line 4">
            <a:extLst>
              <a:ext uri="{FF2B5EF4-FFF2-40B4-BE49-F238E27FC236}">
                <a16:creationId xmlns:a16="http://schemas.microsoft.com/office/drawing/2014/main" id="{8BD817E1-C011-498D-5EF5-21B2D9BD3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4588" y="3103563"/>
            <a:ext cx="4175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C2F1FCAC-B8B1-9313-334E-167878391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471988"/>
            <a:ext cx="1728788" cy="792162"/>
          </a:xfrm>
          <a:prstGeom prst="rect">
            <a:avLst/>
          </a:prstGeom>
          <a:solidFill>
            <a:srgbClr val="66FF3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Destination</a:t>
            </a:r>
            <a:endParaRPr lang="en-GB" altLang="ja-JP" sz="2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C5FDED1E-CA0E-B406-3317-0B3D092EC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288" y="4471988"/>
            <a:ext cx="1728787" cy="792162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Decoding</a:t>
            </a:r>
            <a:endParaRPr lang="en-GB" altLang="ja-JP" sz="2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775" name="Rectangle 7">
            <a:extLst>
              <a:ext uri="{FF2B5EF4-FFF2-40B4-BE49-F238E27FC236}">
                <a16:creationId xmlns:a16="http://schemas.microsoft.com/office/drawing/2014/main" id="{56770247-BEFA-8CA6-AD3E-55BF5D3DF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113" y="3679825"/>
            <a:ext cx="1728787" cy="792163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 sz="2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Communication</a:t>
            </a:r>
          </a:p>
          <a:p>
            <a:pPr algn="ctr">
              <a:spcBef>
                <a:spcPct val="20000"/>
              </a:spcBef>
            </a:pPr>
            <a:r>
              <a:rPr lang="en-US" altLang="ja-JP" sz="2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Channel</a:t>
            </a:r>
            <a:endParaRPr lang="en-GB" altLang="ja-JP" sz="20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776" name="Rectangle 8">
            <a:extLst>
              <a:ext uri="{FF2B5EF4-FFF2-40B4-BE49-F238E27FC236}">
                <a16:creationId xmlns:a16="http://schemas.microsoft.com/office/drawing/2014/main" id="{49386D00-C305-1AB2-B436-1EBA5E5E5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288" y="2743200"/>
            <a:ext cx="1728787" cy="792163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Coding</a:t>
            </a:r>
            <a:endParaRPr lang="en-GB" altLang="ja-JP" sz="2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777" name="Rectangle 9">
            <a:extLst>
              <a:ext uri="{FF2B5EF4-FFF2-40B4-BE49-F238E27FC236}">
                <a16:creationId xmlns:a16="http://schemas.microsoft.com/office/drawing/2014/main" id="{7658A440-E042-AE64-4EDF-9E81BD76B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743200"/>
            <a:ext cx="1728788" cy="792163"/>
          </a:xfrm>
          <a:prstGeom prst="rect">
            <a:avLst/>
          </a:prstGeom>
          <a:solidFill>
            <a:srgbClr val="66FF3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 sz="2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Information</a:t>
            </a:r>
          </a:p>
          <a:p>
            <a:pPr algn="ctr">
              <a:spcBef>
                <a:spcPct val="20000"/>
              </a:spcBef>
            </a:pPr>
            <a:r>
              <a:rPr lang="en-US" altLang="ja-JP" sz="2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Source</a:t>
            </a:r>
            <a:endParaRPr lang="en-GB" altLang="ja-JP" sz="20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778" name="Line 10">
            <a:extLst>
              <a:ext uri="{FF2B5EF4-FFF2-40B4-BE49-F238E27FC236}">
                <a16:creationId xmlns:a16="http://schemas.microsoft.com/office/drawing/2014/main" id="{DB1C2435-275F-F6C7-56A7-659CCD725E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713" y="3103563"/>
            <a:ext cx="1587" cy="57626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79" name="Line 11">
            <a:extLst>
              <a:ext uri="{FF2B5EF4-FFF2-40B4-BE49-F238E27FC236}">
                <a16:creationId xmlns:a16="http://schemas.microsoft.com/office/drawing/2014/main" id="{872ECD7B-A097-1FCB-930E-35B0EE5477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4471988"/>
            <a:ext cx="0" cy="431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0" name="Line 12">
            <a:extLst>
              <a:ext uri="{FF2B5EF4-FFF2-40B4-BE49-F238E27FC236}">
                <a16:creationId xmlns:a16="http://schemas.microsoft.com/office/drawing/2014/main" id="{F6B32553-D078-9327-6EA0-93C3F93AE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0488" y="252730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1" name="Line 13">
            <a:extLst>
              <a:ext uri="{FF2B5EF4-FFF2-40B4-BE49-F238E27FC236}">
                <a16:creationId xmlns:a16="http://schemas.microsoft.com/office/drawing/2014/main" id="{942D79D9-0D7B-00D4-BCD9-C0ACAF8157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94538" y="4471988"/>
            <a:ext cx="71437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2" name="Line 14">
            <a:extLst>
              <a:ext uri="{FF2B5EF4-FFF2-40B4-BE49-F238E27FC236}">
                <a16:creationId xmlns:a16="http://schemas.microsoft.com/office/drawing/2014/main" id="{A761047E-87C0-FC84-BBD6-7DF2379105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9488" y="2384425"/>
            <a:ext cx="576262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3" name="Line 15">
            <a:extLst>
              <a:ext uri="{FF2B5EF4-FFF2-40B4-BE49-F238E27FC236}">
                <a16:creationId xmlns:a16="http://schemas.microsoft.com/office/drawing/2014/main" id="{467E9D70-358D-7898-C85D-3F23002CCA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4813" y="5264150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4" name="Rectangle 16">
            <a:extLst>
              <a:ext uri="{FF2B5EF4-FFF2-40B4-BE49-F238E27FC236}">
                <a16:creationId xmlns:a16="http://schemas.microsoft.com/office/drawing/2014/main" id="{330B114F-A91E-22D6-BBCE-6F1E9C771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879600"/>
            <a:ext cx="2160588" cy="64770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 i="1">
                <a:solidFill>
                  <a:srgbClr val="99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Message</a:t>
            </a:r>
          </a:p>
          <a:p>
            <a:pPr algn="ctr">
              <a:spcBef>
                <a:spcPct val="20000"/>
              </a:spcBef>
            </a:pPr>
            <a:r>
              <a:rPr lang="en-US" altLang="ja-JP">
                <a:latin typeface="Times New Roman" panose="02020603050405020304" pitchFamily="18" charset="0"/>
                <a:ea typeface="ＭＳ Ｐゴシック" panose="020B0600070205080204" pitchFamily="34" charset="-128"/>
              </a:rPr>
              <a:t>e.g. English symbols</a:t>
            </a:r>
            <a:endParaRPr lang="en-GB" altLang="ja-JP" sz="2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785" name="Rectangle 17">
            <a:extLst>
              <a:ext uri="{FF2B5EF4-FFF2-40B4-BE49-F238E27FC236}">
                <a16:creationId xmlns:a16="http://schemas.microsoft.com/office/drawing/2014/main" id="{3A27034A-02AD-0FA1-225F-05AEBA7BB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1879600"/>
            <a:ext cx="2736850" cy="79216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>
                <a:solidFill>
                  <a:srgbClr val="99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Encoder</a:t>
            </a:r>
          </a:p>
          <a:p>
            <a:pPr algn="ctr">
              <a:spcBef>
                <a:spcPct val="20000"/>
              </a:spcBef>
            </a:pPr>
            <a:r>
              <a:rPr lang="en-US" altLang="ja-JP">
                <a:latin typeface="Times New Roman" panose="02020603050405020304" pitchFamily="18" charset="0"/>
                <a:ea typeface="ＭＳ Ｐゴシック" panose="020B0600070205080204" pitchFamily="34" charset="-128"/>
              </a:rPr>
              <a:t>e.g. English to 0,1 sequence</a:t>
            </a:r>
            <a:endParaRPr lang="en-GB" altLang="ja-JP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786" name="Rectangle 18">
            <a:extLst>
              <a:ext uri="{FF2B5EF4-FFF2-40B4-BE49-F238E27FC236}">
                <a16:creationId xmlns:a16="http://schemas.microsoft.com/office/drawing/2014/main" id="{6DA6A8B7-8E8C-3532-61B3-D8826AD42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75" y="5335588"/>
            <a:ext cx="1512888" cy="72072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>
                <a:latin typeface="Times New Roman" panose="02020603050405020304" pitchFamily="18" charset="0"/>
                <a:ea typeface="ＭＳ Ｐゴシック" panose="020B0600070205080204" pitchFamily="34" charset="-128"/>
              </a:rPr>
              <a:t>Can have noise</a:t>
            </a:r>
          </a:p>
          <a:p>
            <a:pPr algn="ctr">
              <a:spcBef>
                <a:spcPct val="20000"/>
              </a:spcBef>
            </a:pPr>
            <a:r>
              <a:rPr lang="en-US" altLang="ja-JP">
                <a:latin typeface="Times New Roman" panose="02020603050405020304" pitchFamily="18" charset="0"/>
                <a:ea typeface="ＭＳ Ｐゴシック" panose="020B0600070205080204" pitchFamily="34" charset="-128"/>
              </a:rPr>
              <a:t>or distortion</a:t>
            </a:r>
            <a:endParaRPr lang="en-GB" altLang="ja-JP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787" name="Rectangle 19">
            <a:extLst>
              <a:ext uri="{FF2B5EF4-FFF2-40B4-BE49-F238E27FC236}">
                <a16:creationId xmlns:a16="http://schemas.microsoft.com/office/drawing/2014/main" id="{F3B5BBA3-D064-190F-9694-F2FAF97DB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5" y="5840413"/>
            <a:ext cx="2736850" cy="71913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>
                <a:solidFill>
                  <a:srgbClr val="99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Decoder</a:t>
            </a:r>
          </a:p>
          <a:p>
            <a:pPr algn="ctr">
              <a:spcBef>
                <a:spcPct val="20000"/>
              </a:spcBef>
            </a:pPr>
            <a:r>
              <a:rPr lang="en-US" altLang="ja-JP">
                <a:latin typeface="Times New Roman" panose="02020603050405020304" pitchFamily="18" charset="0"/>
                <a:ea typeface="ＭＳ Ｐゴシック" panose="020B0600070205080204" pitchFamily="34" charset="-128"/>
              </a:rPr>
              <a:t>e.g. 0,1 sequence to English</a:t>
            </a:r>
            <a:endParaRPr lang="en-GB" altLang="ja-JP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788" name="Line 20">
            <a:extLst>
              <a:ext uri="{FF2B5EF4-FFF2-40B4-BE49-F238E27FC236}">
                <a16:creationId xmlns:a16="http://schemas.microsoft.com/office/drawing/2014/main" id="{89E19EA3-B3C4-9FEA-C464-FF0C06D67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713" y="3103563"/>
            <a:ext cx="1587" cy="57626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9" name="AutoShape 21">
            <a:extLst>
              <a:ext uri="{FF2B5EF4-FFF2-40B4-BE49-F238E27FC236}">
                <a16:creationId xmlns:a16="http://schemas.microsoft.com/office/drawing/2014/main" id="{33DBBDC5-34BF-EB6A-683F-89DBDFBA1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2959100"/>
            <a:ext cx="647700" cy="288925"/>
          </a:xfrm>
          <a:prstGeom prst="rightArrow">
            <a:avLst>
              <a:gd name="adj1" fmla="val 50000"/>
              <a:gd name="adj2" fmla="val 56044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AutoShape 22">
            <a:extLst>
              <a:ext uri="{FF2B5EF4-FFF2-40B4-BE49-F238E27FC236}">
                <a16:creationId xmlns:a16="http://schemas.microsoft.com/office/drawing/2014/main" id="{D777105E-628C-88C3-91B3-F4E4B993E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4759325"/>
            <a:ext cx="1800225" cy="288925"/>
          </a:xfrm>
          <a:prstGeom prst="leftArrow">
            <a:avLst>
              <a:gd name="adj1" fmla="val 50000"/>
              <a:gd name="adj2" fmla="val 155769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Line 23">
            <a:extLst>
              <a:ext uri="{FF2B5EF4-FFF2-40B4-BE49-F238E27FC236}">
                <a16:creationId xmlns:a16="http://schemas.microsoft.com/office/drawing/2014/main" id="{D6D71D78-A25B-81F2-9290-7F96CD276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713" y="4471988"/>
            <a:ext cx="0" cy="503237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92" name="Line 24">
            <a:extLst>
              <a:ext uri="{FF2B5EF4-FFF2-40B4-BE49-F238E27FC236}">
                <a16:creationId xmlns:a16="http://schemas.microsoft.com/office/drawing/2014/main" id="{6FA5554E-2B4B-1A49-9E1D-E16CCE90A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9488" y="3103563"/>
            <a:ext cx="187325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AutoShape 25">
            <a:extLst>
              <a:ext uri="{FF2B5EF4-FFF2-40B4-BE49-F238E27FC236}">
                <a16:creationId xmlns:a16="http://schemas.microsoft.com/office/drawing/2014/main" id="{EE2AB713-438E-D965-7F16-263DEBC2F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838" y="3103563"/>
            <a:ext cx="287337" cy="576262"/>
          </a:xfrm>
          <a:prstGeom prst="downArrow">
            <a:avLst>
              <a:gd name="adj1" fmla="val 50000"/>
              <a:gd name="adj2" fmla="val 50138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4" name="AutoShape 26">
            <a:extLst>
              <a:ext uri="{FF2B5EF4-FFF2-40B4-BE49-F238E27FC236}">
                <a16:creationId xmlns:a16="http://schemas.microsoft.com/office/drawing/2014/main" id="{37BB641D-445D-1F90-FE11-05807BCAA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4759325"/>
            <a:ext cx="647700" cy="287338"/>
          </a:xfrm>
          <a:prstGeom prst="leftArrow">
            <a:avLst>
              <a:gd name="adj1" fmla="val 50000"/>
              <a:gd name="adj2" fmla="val 56353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nimBg="1" autoUpdateAnimBg="0"/>
      <p:bldP spid="32774" grpId="0" animBg="1" autoUpdateAnimBg="0"/>
      <p:bldP spid="32775" grpId="0" animBg="1" autoUpdateAnimBg="0"/>
      <p:bldP spid="32776" grpId="0" animBg="1" autoUpdateAnimBg="0"/>
      <p:bldP spid="32777" grpId="0" animBg="1" autoUpdateAnimBg="0"/>
      <p:bldP spid="32784" grpId="0" animBg="1" autoUpdateAnimBg="0"/>
      <p:bldP spid="32785" grpId="0" animBg="1" autoUpdateAnimBg="0"/>
      <p:bldP spid="32786" grpId="0" animBg="1" autoUpdateAnimBg="0"/>
      <p:bldP spid="32787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C1AFF2FE-803B-B6D9-6C64-5581BE4D5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The Simplest Case: </a:t>
            </a:r>
            <a:br>
              <a:rPr lang="en-US" altLang="zh-TW" sz="3600"/>
            </a:br>
            <a:r>
              <a:rPr lang="en-US" altLang="zh-TW" sz="3600"/>
              <a:t>Computer Network</a:t>
            </a:r>
          </a:p>
        </p:txBody>
      </p:sp>
      <p:sp>
        <p:nvSpPr>
          <p:cNvPr id="64519" name="Text Box 7">
            <a:extLst>
              <a:ext uri="{FF2B5EF4-FFF2-40B4-BE49-F238E27FC236}">
                <a16:creationId xmlns:a16="http://schemas.microsoft.com/office/drawing/2014/main" id="{A1D05253-EC30-D734-8A4E-4E003DDA7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524000"/>
            <a:ext cx="5867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400"/>
              <a:t>Communications over computer network, ex. Internet</a:t>
            </a:r>
          </a:p>
        </p:txBody>
      </p:sp>
      <p:pic>
        <p:nvPicPr>
          <p:cNvPr id="64520" name="Picture 8">
            <a:extLst>
              <a:ext uri="{FF2B5EF4-FFF2-40B4-BE49-F238E27FC236}">
                <a16:creationId xmlns:a16="http://schemas.microsoft.com/office/drawing/2014/main" id="{AA9DCF56-AD62-D02D-BD8F-BBC2B432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62200"/>
            <a:ext cx="556895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64521" name="Text Box 9">
            <a:extLst>
              <a:ext uri="{FF2B5EF4-FFF2-40B4-BE49-F238E27FC236}">
                <a16:creationId xmlns:a16="http://schemas.microsoft.com/office/drawing/2014/main" id="{00FE4812-62A5-D388-1B1B-23FB2AB4D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4764088"/>
            <a:ext cx="5627688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The major channel impairment herein is </a:t>
            </a:r>
          </a:p>
          <a:p>
            <a:pPr algn="ctr"/>
            <a:r>
              <a:rPr lang="en-US" altLang="zh-TW" sz="3200">
                <a:solidFill>
                  <a:srgbClr val="FF3300"/>
                </a:solidFill>
              </a:rPr>
              <a:t>Packet Loss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2FD67D50-040D-D5AB-B080-D09DC078A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Binary Erasure Channel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7844BFA5-586F-6C61-B49B-2913F7F80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143000"/>
            <a:ext cx="6934200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TW" sz="3200"/>
              <a:t>Impairment like “packet loss” can be viewed as </a:t>
            </a:r>
            <a:r>
              <a:rPr lang="en-US" altLang="zh-TW" sz="3200">
                <a:solidFill>
                  <a:srgbClr val="FF3300"/>
                </a:solidFill>
              </a:rPr>
              <a:t>Erasures. </a:t>
            </a:r>
            <a:r>
              <a:rPr lang="en-US" altLang="zh-TW" sz="3200"/>
              <a:t>Data that are erased mean they are lost during transmission…</a:t>
            </a:r>
          </a:p>
          <a:p>
            <a:endParaRPr lang="en-US" altLang="zh-TW" sz="3200"/>
          </a:p>
        </p:txBody>
      </p:sp>
      <p:sp>
        <p:nvSpPr>
          <p:cNvPr id="65542" name="Text Box 6">
            <a:extLst>
              <a:ext uri="{FF2B5EF4-FFF2-40B4-BE49-F238E27FC236}">
                <a16:creationId xmlns:a16="http://schemas.microsoft.com/office/drawing/2014/main" id="{DB5D4911-90FA-935A-328C-869FCDEC8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35597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0</a:t>
            </a: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3F08FDB6-DB84-6C51-22DD-C6A934FFE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2588" y="5410200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1</a:t>
            </a:r>
          </a:p>
        </p:txBody>
      </p:sp>
      <p:sp>
        <p:nvSpPr>
          <p:cNvPr id="65544" name="Text Box 8">
            <a:extLst>
              <a:ext uri="{FF2B5EF4-FFF2-40B4-BE49-F238E27FC236}">
                <a16:creationId xmlns:a16="http://schemas.microsoft.com/office/drawing/2014/main" id="{724A83EB-7AF4-544A-048C-29B9C9048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35597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0</a:t>
            </a:r>
          </a:p>
        </p:txBody>
      </p:sp>
      <p:sp>
        <p:nvSpPr>
          <p:cNvPr id="65545" name="Text Box 9">
            <a:extLst>
              <a:ext uri="{FF2B5EF4-FFF2-40B4-BE49-F238E27FC236}">
                <a16:creationId xmlns:a16="http://schemas.microsoft.com/office/drawing/2014/main" id="{DF3C531B-E7D3-5E86-E0C6-616E8D840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5788" y="5410200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1</a:t>
            </a:r>
          </a:p>
        </p:txBody>
      </p:sp>
      <p:sp>
        <p:nvSpPr>
          <p:cNvPr id="65546" name="Text Box 10">
            <a:extLst>
              <a:ext uri="{FF2B5EF4-FFF2-40B4-BE49-F238E27FC236}">
                <a16:creationId xmlns:a16="http://schemas.microsoft.com/office/drawing/2014/main" id="{EDD0ADD2-588D-2842-3681-1FB0AE49A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4343400"/>
            <a:ext cx="1252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FF3300"/>
                </a:solidFill>
              </a:rPr>
              <a:t>Erasure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E52EC55A-3979-D360-EEB3-3172773B1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581400"/>
            <a:ext cx="2057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6A5C84B7-0BB7-63D8-B25F-BFB7F3BCB7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5638800"/>
            <a:ext cx="2057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9" name="Line 13">
            <a:extLst>
              <a:ext uri="{FF2B5EF4-FFF2-40B4-BE49-F238E27FC236}">
                <a16:creationId xmlns:a16="http://schemas.microsoft.com/office/drawing/2014/main" id="{B38519AD-71DF-5FF2-26EA-CDF3F9365F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581400"/>
            <a:ext cx="21336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0" name="Line 14">
            <a:extLst>
              <a:ext uri="{FF2B5EF4-FFF2-40B4-BE49-F238E27FC236}">
                <a16:creationId xmlns:a16="http://schemas.microsoft.com/office/drawing/2014/main" id="{6B83F66B-94AD-DA27-4D91-8AF81B7337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4572000"/>
            <a:ext cx="213360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2" name="Text Box 16">
            <a:extLst>
              <a:ext uri="{FF2B5EF4-FFF2-40B4-BE49-F238E27FC236}">
                <a16:creationId xmlns:a16="http://schemas.microsoft.com/office/drawing/2014/main" id="{B6034062-942B-C5A5-BE91-337ABF5A9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715000"/>
            <a:ext cx="62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1"/>
              <a:t>1-p</a:t>
            </a:r>
          </a:p>
        </p:txBody>
      </p:sp>
      <p:sp>
        <p:nvSpPr>
          <p:cNvPr id="65553" name="Text Box 17">
            <a:extLst>
              <a:ext uri="{FF2B5EF4-FFF2-40B4-BE49-F238E27FC236}">
                <a16:creationId xmlns:a16="http://schemas.microsoft.com/office/drawing/2014/main" id="{008F9370-87C0-C8B3-FE86-87D6096A6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124200"/>
            <a:ext cx="62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1"/>
              <a:t>1-p</a:t>
            </a:r>
          </a:p>
        </p:txBody>
      </p:sp>
      <p:sp>
        <p:nvSpPr>
          <p:cNvPr id="65554" name="Text Box 18">
            <a:extLst>
              <a:ext uri="{FF2B5EF4-FFF2-40B4-BE49-F238E27FC236}">
                <a16:creationId xmlns:a16="http://schemas.microsoft.com/office/drawing/2014/main" id="{D312F60B-D97E-2622-386F-3B5FD12EA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8862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1"/>
              <a:t>p</a:t>
            </a:r>
          </a:p>
        </p:txBody>
      </p:sp>
      <p:sp>
        <p:nvSpPr>
          <p:cNvPr id="65555" name="Text Box 19">
            <a:extLst>
              <a:ext uri="{FF2B5EF4-FFF2-40B4-BE49-F238E27FC236}">
                <a16:creationId xmlns:a16="http://schemas.microsoft.com/office/drawing/2014/main" id="{103F6D14-DBFD-F770-180D-0035A8681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8768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1"/>
              <a:t>p</a:t>
            </a:r>
          </a:p>
        </p:txBody>
      </p:sp>
      <p:sp>
        <p:nvSpPr>
          <p:cNvPr id="65556" name="Text Box 20">
            <a:extLst>
              <a:ext uri="{FF2B5EF4-FFF2-40B4-BE49-F238E27FC236}">
                <a16:creationId xmlns:a16="http://schemas.microsoft.com/office/drawing/2014/main" id="{359F7669-8EE5-C085-F55D-39DFE6E68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5" y="6110288"/>
            <a:ext cx="6299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i="1"/>
              <a:t>p </a:t>
            </a:r>
            <a:r>
              <a:rPr lang="en-US" altLang="zh-TW" sz="2800"/>
              <a:t>is the packet loss rate in this network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Text Box 4">
            <a:extLst>
              <a:ext uri="{FF2B5EF4-FFF2-40B4-BE49-F238E27FC236}">
                <a16:creationId xmlns:a16="http://schemas.microsoft.com/office/drawing/2014/main" id="{0C9D9250-A838-B6AE-62DA-39698C56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420688"/>
            <a:ext cx="6264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/>
          </a:p>
        </p:txBody>
      </p:sp>
      <p:sp>
        <p:nvSpPr>
          <p:cNvPr id="67589" name="Text Box 5">
            <a:extLst>
              <a:ext uri="{FF2B5EF4-FFF2-40B4-BE49-F238E27FC236}">
                <a16:creationId xmlns:a16="http://schemas.microsoft.com/office/drawing/2014/main" id="{230B51DD-5FC9-0433-8240-852384D38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722313"/>
            <a:ext cx="6873875" cy="526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TW" sz="2400"/>
              <a:t> Once a binary symbol is erased, </a:t>
            </a:r>
          </a:p>
          <a:p>
            <a:r>
              <a:rPr lang="en-US" altLang="zh-TW" sz="2400"/>
              <a:t>it can not be recovered…</a:t>
            </a:r>
          </a:p>
          <a:p>
            <a:r>
              <a:rPr lang="en-US" altLang="zh-TW" sz="2400"/>
              <a:t>Ex:</a:t>
            </a:r>
          </a:p>
          <a:p>
            <a:endParaRPr lang="en-US" altLang="zh-TW" sz="24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/>
              <a:t>Say, Alice sends </a:t>
            </a:r>
            <a:r>
              <a:rPr lang="en-US" altLang="zh-TW" sz="2400">
                <a:solidFill>
                  <a:srgbClr val="FF3300"/>
                </a:solidFill>
              </a:rPr>
              <a:t>0,1,0,1,0,0</a:t>
            </a:r>
            <a:r>
              <a:rPr lang="en-US" altLang="zh-TW" sz="2400"/>
              <a:t> to Bob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/>
              <a:t>But the network was so poor that Bob only   received </a:t>
            </a:r>
            <a:r>
              <a:rPr lang="en-US" altLang="zh-TW" sz="2400">
                <a:solidFill>
                  <a:srgbClr val="FF3300"/>
                </a:solidFill>
              </a:rPr>
              <a:t>0,?,0,?,0,0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/>
              <a:t>So, Bob asked Alice to send again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/>
              <a:t>Only this time he received </a:t>
            </a:r>
            <a:r>
              <a:rPr lang="en-US" altLang="zh-TW" sz="2400">
                <a:solidFill>
                  <a:srgbClr val="FF3300"/>
                </a:solidFill>
              </a:rPr>
              <a:t>0,?,?,1,0,0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800">
                <a:solidFill>
                  <a:srgbClr val="FF3300"/>
                </a:solidFill>
              </a:rPr>
              <a:t>and Bob goes CRAZY!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/>
              <a:t>What can Alice do?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>
                <a:solidFill>
                  <a:srgbClr val="FF3300"/>
                </a:solidFill>
              </a:rPr>
              <a:t>What if Alice sends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 sz="2400">
                <a:solidFill>
                  <a:srgbClr val="FF3300"/>
                </a:solidFill>
              </a:rPr>
              <a:t>0000,1111,0000,1111,0000,0000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 sz="2400">
                <a:solidFill>
                  <a:srgbClr val="FF3300"/>
                </a:solidFill>
              </a:rPr>
              <a:t>Repeating each transmission four times!</a:t>
            </a:r>
          </a:p>
        </p:txBody>
      </p:sp>
      <p:pic>
        <p:nvPicPr>
          <p:cNvPr id="67591" name="Picture 7">
            <a:extLst>
              <a:ext uri="{FF2B5EF4-FFF2-40B4-BE49-F238E27FC236}">
                <a16:creationId xmlns:a16="http://schemas.microsoft.com/office/drawing/2014/main" id="{F2F7BB61-59C4-7181-95A5-8E272D853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33400"/>
            <a:ext cx="2209800" cy="165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5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5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5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5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5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5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5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5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5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5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75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75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6BC70E23-FC08-A18A-65FE-09A56E573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What Good Can This Serve?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C34926E-92FE-6AF3-7DFC-A42075E195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524000"/>
            <a:ext cx="7391400" cy="4572000"/>
          </a:xfrm>
        </p:spPr>
        <p:txBody>
          <a:bodyPr/>
          <a:lstStyle/>
          <a:p>
            <a:r>
              <a:rPr lang="en-US" altLang="zh-TW"/>
              <a:t>Now Alice sends </a:t>
            </a:r>
            <a:r>
              <a:rPr lang="en-US" altLang="zh-TW">
                <a:solidFill>
                  <a:srgbClr val="FF3300"/>
                </a:solidFill>
              </a:rPr>
              <a:t>0000,1111,0000,1111,0000,0000</a:t>
            </a:r>
          </a:p>
          <a:p>
            <a:r>
              <a:rPr lang="en-US" altLang="zh-TW"/>
              <a:t>The only cases Bob can not read Alice are for example </a:t>
            </a:r>
          </a:p>
          <a:p>
            <a:pPr>
              <a:buFontTx/>
              <a:buNone/>
            </a:pPr>
            <a:r>
              <a:rPr lang="en-US" altLang="zh-TW">
                <a:solidFill>
                  <a:srgbClr val="FF3300"/>
                </a:solidFill>
              </a:rPr>
              <a:t>   ????,1111,0000,1111,0000,0000 </a:t>
            </a:r>
          </a:p>
          <a:p>
            <a:pPr>
              <a:buFontTx/>
              <a:buNone/>
            </a:pPr>
            <a:r>
              <a:rPr lang="en-US" altLang="zh-TW"/>
              <a:t>   all the four symbols are erased.</a:t>
            </a:r>
          </a:p>
          <a:p>
            <a:r>
              <a:rPr lang="en-US" altLang="zh-TW"/>
              <a:t>But this happens at probability </a:t>
            </a:r>
            <a:r>
              <a:rPr lang="en-US" altLang="zh-TW" i="1"/>
              <a:t>p</a:t>
            </a:r>
            <a:r>
              <a:rPr lang="en-US" altLang="zh-TW" i="1" baseline="30000"/>
              <a:t>4</a:t>
            </a:r>
          </a:p>
          <a:p>
            <a:pPr>
              <a:buFontTx/>
              <a:buNone/>
            </a:pPr>
            <a:endParaRPr lang="en-US" altLang="zh-TW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>
            <a:extLst>
              <a:ext uri="{FF2B5EF4-FFF2-40B4-BE49-F238E27FC236}">
                <a16:creationId xmlns:a16="http://schemas.microsoft.com/office/drawing/2014/main" id="{E8263CFA-3160-F4F0-73CB-006DBD62178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304800"/>
            <a:ext cx="7162800" cy="2514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/>
              <a:t>Thus if the original network has packet loss rate </a:t>
            </a:r>
            <a:r>
              <a:rPr lang="en-US" altLang="zh-TW" sz="2800" i="1"/>
              <a:t>p=0.25</a:t>
            </a:r>
            <a:r>
              <a:rPr lang="en-US" altLang="zh-TW" sz="2800"/>
              <a:t>, by repeating each symbol 4 times, the resulting system has packet loss rate </a:t>
            </a:r>
            <a:r>
              <a:rPr lang="en-US" altLang="zh-TW" sz="2800" i="1">
                <a:solidFill>
                  <a:srgbClr val="FF3300"/>
                </a:solidFill>
              </a:rPr>
              <a:t>p</a:t>
            </a:r>
            <a:r>
              <a:rPr lang="en-US" altLang="zh-TW" sz="2800" i="1" baseline="30000">
                <a:solidFill>
                  <a:srgbClr val="FF3300"/>
                </a:solidFill>
              </a:rPr>
              <a:t>4</a:t>
            </a:r>
            <a:r>
              <a:rPr lang="en-US" altLang="zh-TW" sz="2800" i="1">
                <a:solidFill>
                  <a:srgbClr val="FF3300"/>
                </a:solidFill>
              </a:rPr>
              <a:t>=0.00390625</a:t>
            </a:r>
          </a:p>
          <a:p>
            <a:pPr>
              <a:lnSpc>
                <a:spcPct val="90000"/>
              </a:lnSpc>
            </a:pPr>
            <a:r>
              <a:rPr lang="en-US" altLang="zh-TW" sz="2800" i="1"/>
              <a:t>But if the data rate in the original network is 8M bits per second</a:t>
            </a:r>
            <a:endParaRPr lang="en-US" altLang="zh-TW" sz="2800" i="1" baseline="30000"/>
          </a:p>
        </p:txBody>
      </p:sp>
      <p:graphicFrame>
        <p:nvGraphicFramePr>
          <p:cNvPr id="69636" name="Object 4">
            <a:extLst>
              <a:ext uri="{FF2B5EF4-FFF2-40B4-BE49-F238E27FC236}">
                <a16:creationId xmlns:a16="http://schemas.microsoft.com/office/drawing/2014/main" id="{CEB48AB0-4ED8-0121-BA74-8BB85B75510F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3038475" y="3048000"/>
          <a:ext cx="13049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2" imgW="1305000" imgH="1085760" progId="MS_ClipArt_Gallery.2">
                  <p:embed/>
                </p:oleObj>
              </mc:Choice>
              <mc:Fallback>
                <p:oleObj name="ClipArt" r:id="rId2" imgW="1305000" imgH="1085760" progId="MS_ClipArt_Gallery.2">
                  <p:embed/>
                  <p:pic>
                    <p:nvPicPr>
                      <p:cNvPr id="69636" name="Object 4">
                        <a:extLst>
                          <a:ext uri="{FF2B5EF4-FFF2-40B4-BE49-F238E27FC236}">
                            <a16:creationId xmlns:a16="http://schemas.microsoft.com/office/drawing/2014/main" id="{CEB48AB0-4ED8-0121-BA74-8BB85B7551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475" y="3048000"/>
                        <a:ext cx="13049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9" name="Line 7">
            <a:extLst>
              <a:ext uri="{FF2B5EF4-FFF2-40B4-BE49-F238E27FC236}">
                <a16:creationId xmlns:a16="http://schemas.microsoft.com/office/drawing/2014/main" id="{11ECBCC5-FFF2-B5CE-A034-80341319D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8675" y="3657600"/>
            <a:ext cx="2133600" cy="0"/>
          </a:xfrm>
          <a:prstGeom prst="line">
            <a:avLst/>
          </a:prstGeom>
          <a:noFill/>
          <a:ln w="127000" cmpd="tri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9643" name="Object 11">
            <a:extLst>
              <a:ext uri="{FF2B5EF4-FFF2-40B4-BE49-F238E27FC236}">
                <a16:creationId xmlns:a16="http://schemas.microsoft.com/office/drawing/2014/main" id="{2CF3760D-2D92-71EF-8DDD-2E518243BE26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2057400" y="5257800"/>
          <a:ext cx="13049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4" imgW="1305000" imgH="1085760" progId="MS_ClipArt_Gallery.2">
                  <p:embed/>
                </p:oleObj>
              </mc:Choice>
              <mc:Fallback>
                <p:oleObj name="ClipArt" r:id="rId4" imgW="1305000" imgH="1085760" progId="MS_ClipArt_Gallery.2">
                  <p:embed/>
                  <p:pic>
                    <p:nvPicPr>
                      <p:cNvPr id="69643" name="Object 11">
                        <a:extLst>
                          <a:ext uri="{FF2B5EF4-FFF2-40B4-BE49-F238E27FC236}">
                            <a16:creationId xmlns:a16="http://schemas.microsoft.com/office/drawing/2014/main" id="{2CF3760D-2D92-71EF-8DDD-2E518243BE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257800"/>
                        <a:ext cx="13049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6" name="Object 14">
            <a:extLst>
              <a:ext uri="{FF2B5EF4-FFF2-40B4-BE49-F238E27FC236}">
                <a16:creationId xmlns:a16="http://schemas.microsoft.com/office/drawing/2014/main" id="{56E9F891-B18A-5B3D-4D0A-03DC95A0C1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0875" y="3124200"/>
          <a:ext cx="13049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5" imgW="1305000" imgH="1085760" progId="MS_ClipArt_Gallery.2">
                  <p:embed/>
                </p:oleObj>
              </mc:Choice>
              <mc:Fallback>
                <p:oleObj name="ClipArt" r:id="rId5" imgW="1305000" imgH="1085760" progId="MS_ClipArt_Gallery.2">
                  <p:embed/>
                  <p:pic>
                    <p:nvPicPr>
                      <p:cNvPr id="69646" name="Object 14">
                        <a:extLst>
                          <a:ext uri="{FF2B5EF4-FFF2-40B4-BE49-F238E27FC236}">
                            <a16:creationId xmlns:a16="http://schemas.microsoft.com/office/drawing/2014/main" id="{56E9F891-B18A-5B3D-4D0A-03DC95A0C1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75" y="3124200"/>
                        <a:ext cx="13049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7" name="Object 15">
            <a:extLst>
              <a:ext uri="{FF2B5EF4-FFF2-40B4-BE49-F238E27FC236}">
                <a16:creationId xmlns:a16="http://schemas.microsoft.com/office/drawing/2014/main" id="{6D7FAB43-08BA-AEDC-061F-F6A4C07A31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3800" y="5334000"/>
          <a:ext cx="13049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6" imgW="1305000" imgH="1085760" progId="MS_ClipArt_Gallery.2">
                  <p:embed/>
                </p:oleObj>
              </mc:Choice>
              <mc:Fallback>
                <p:oleObj name="ClipArt" r:id="rId6" imgW="1305000" imgH="1085760" progId="MS_ClipArt_Gallery.2">
                  <p:embed/>
                  <p:pic>
                    <p:nvPicPr>
                      <p:cNvPr id="69647" name="Object 15">
                        <a:extLst>
                          <a:ext uri="{FF2B5EF4-FFF2-40B4-BE49-F238E27FC236}">
                            <a16:creationId xmlns:a16="http://schemas.microsoft.com/office/drawing/2014/main" id="{6D7FAB43-08BA-AEDC-061F-F6A4C07A31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5334000"/>
                        <a:ext cx="13049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8" name="Text Box 16">
            <a:extLst>
              <a:ext uri="{FF2B5EF4-FFF2-40B4-BE49-F238E27FC236}">
                <a16:creationId xmlns:a16="http://schemas.microsoft.com/office/drawing/2014/main" id="{2C365CD9-B047-6CD5-0FB5-DFDE42C18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0" y="3008313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/>
              <a:t>8Mbps</a:t>
            </a:r>
          </a:p>
        </p:txBody>
      </p:sp>
      <p:sp>
        <p:nvSpPr>
          <p:cNvPr id="69649" name="Line 17">
            <a:extLst>
              <a:ext uri="{FF2B5EF4-FFF2-40B4-BE49-F238E27FC236}">
                <a16:creationId xmlns:a16="http://schemas.microsoft.com/office/drawing/2014/main" id="{4D06B87A-EB96-59FB-42D3-F8FF7B7987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5791200"/>
            <a:ext cx="1600200" cy="39688"/>
          </a:xfrm>
          <a:prstGeom prst="line">
            <a:avLst/>
          </a:prstGeom>
          <a:noFill/>
          <a:ln w="127000" cmpd="tri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0" name="Text Box 18">
            <a:extLst>
              <a:ext uri="{FF2B5EF4-FFF2-40B4-BE49-F238E27FC236}">
                <a16:creationId xmlns:a16="http://schemas.microsoft.com/office/drawing/2014/main" id="{81D57338-322E-6B35-5B87-693F99280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725" y="5181600"/>
            <a:ext cx="908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/>
              <a:t>8Mbps</a:t>
            </a:r>
          </a:p>
        </p:txBody>
      </p:sp>
      <p:sp>
        <p:nvSpPr>
          <p:cNvPr id="69651" name="Rectangle 19">
            <a:extLst>
              <a:ext uri="{FF2B5EF4-FFF2-40B4-BE49-F238E27FC236}">
                <a16:creationId xmlns:a16="http://schemas.microsoft.com/office/drawing/2014/main" id="{4693294E-F875-A4DE-4FCC-1E9ED8506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334000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X 4</a:t>
            </a:r>
          </a:p>
        </p:txBody>
      </p:sp>
      <p:sp>
        <p:nvSpPr>
          <p:cNvPr id="69652" name="Line 20">
            <a:extLst>
              <a:ext uri="{FF2B5EF4-FFF2-40B4-BE49-F238E27FC236}">
                <a16:creationId xmlns:a16="http://schemas.microsoft.com/office/drawing/2014/main" id="{09C4BF12-CD74-5E52-1F57-86CBBF64DE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5867400"/>
            <a:ext cx="1524000" cy="0"/>
          </a:xfrm>
          <a:prstGeom prst="line">
            <a:avLst/>
          </a:prstGeom>
          <a:noFill/>
          <a:ln w="127000" cmpd="tri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3" name="Text Box 21">
            <a:extLst>
              <a:ext uri="{FF2B5EF4-FFF2-40B4-BE49-F238E27FC236}">
                <a16:creationId xmlns:a16="http://schemas.microsoft.com/office/drawing/2014/main" id="{8B7E23B7-5C2D-4968-67D8-CE7FC2A6A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334000"/>
            <a:ext cx="97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/>
              <a:t>2 Mbps</a:t>
            </a:r>
          </a:p>
        </p:txBody>
      </p:sp>
      <p:sp>
        <p:nvSpPr>
          <p:cNvPr id="69654" name="Text Box 22">
            <a:extLst>
              <a:ext uri="{FF2B5EF4-FFF2-40B4-BE49-F238E27FC236}">
                <a16:creationId xmlns:a16="http://schemas.microsoft.com/office/drawing/2014/main" id="{88BBB764-2567-8653-9B4F-B940DEF05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318000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400"/>
              <a:t>With repetition, Alice can only transmit at 2 M bps</a:t>
            </a:r>
          </a:p>
        </p:txBody>
      </p:sp>
      <p:sp>
        <p:nvSpPr>
          <p:cNvPr id="69655" name="Text Box 23">
            <a:extLst>
              <a:ext uri="{FF2B5EF4-FFF2-40B4-BE49-F238E27FC236}">
                <a16:creationId xmlns:a16="http://schemas.microsoft.com/office/drawing/2014/main" id="{5C759F28-B4BF-FDC9-9F47-388284798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810000"/>
            <a:ext cx="901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 i="1"/>
              <a:t>p=0.25</a:t>
            </a:r>
          </a:p>
        </p:txBody>
      </p:sp>
      <p:sp>
        <p:nvSpPr>
          <p:cNvPr id="69656" name="Text Box 24">
            <a:extLst>
              <a:ext uri="{FF2B5EF4-FFF2-40B4-BE49-F238E27FC236}">
                <a16:creationId xmlns:a16="http://schemas.microsoft.com/office/drawing/2014/main" id="{375240FC-555C-8DF7-CBB7-67CBD51A0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6491288"/>
            <a:ext cx="1663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 i="1"/>
              <a:t>p=0.00390625</a:t>
            </a:r>
          </a:p>
        </p:txBody>
      </p:sp>
      <p:sp>
        <p:nvSpPr>
          <p:cNvPr id="69657" name="Rectangle 25">
            <a:extLst>
              <a:ext uri="{FF2B5EF4-FFF2-40B4-BE49-F238E27FC236}">
                <a16:creationId xmlns:a16="http://schemas.microsoft.com/office/drawing/2014/main" id="{C44DF6DC-AF83-C378-B52E-D94B89B95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876800"/>
            <a:ext cx="3124200" cy="1524000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8" name="Text Box 26">
            <a:extLst>
              <a:ext uri="{FF2B5EF4-FFF2-40B4-BE49-F238E27FC236}">
                <a16:creationId xmlns:a16="http://schemas.microsoft.com/office/drawing/2014/main" id="{CF3B0939-0818-068E-8AAA-BEAA4C3A6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38888"/>
            <a:ext cx="590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Bob</a:t>
            </a:r>
          </a:p>
        </p:txBody>
      </p:sp>
      <p:sp>
        <p:nvSpPr>
          <p:cNvPr id="69659" name="Text Box 27">
            <a:extLst>
              <a:ext uri="{FF2B5EF4-FFF2-40B4-BE49-F238E27FC236}">
                <a16:creationId xmlns:a16="http://schemas.microsoft.com/office/drawing/2014/main" id="{30D0F0F1-4011-8896-4400-13D4A20AF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50" y="3962400"/>
            <a:ext cx="590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Bob</a:t>
            </a:r>
          </a:p>
        </p:txBody>
      </p:sp>
      <p:sp>
        <p:nvSpPr>
          <p:cNvPr id="69660" name="Text Box 28">
            <a:extLst>
              <a:ext uri="{FF2B5EF4-FFF2-40B4-BE49-F238E27FC236}">
                <a16:creationId xmlns:a16="http://schemas.microsoft.com/office/drawing/2014/main" id="{859AA924-AA69-A70B-1584-E7366DB43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6248400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Alice</a:t>
            </a:r>
          </a:p>
        </p:txBody>
      </p:sp>
      <p:sp>
        <p:nvSpPr>
          <p:cNvPr id="69661" name="Text Box 29">
            <a:extLst>
              <a:ext uri="{FF2B5EF4-FFF2-40B4-BE49-F238E27FC236}">
                <a16:creationId xmlns:a16="http://schemas.microsoft.com/office/drawing/2014/main" id="{AE260565-E54F-8E60-5535-042463C70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429000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Alice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9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9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9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9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9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9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9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9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9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9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9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9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9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9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9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9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9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9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9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8" grpId="0"/>
      <p:bldP spid="69650" grpId="0"/>
      <p:bldP spid="69651" grpId="0" animBg="1"/>
      <p:bldP spid="69653" grpId="0"/>
      <p:bldP spid="69654" grpId="0"/>
      <p:bldP spid="69655" grpId="0"/>
      <p:bldP spid="69656" grpId="0"/>
      <p:bldP spid="69658" grpId="0"/>
      <p:bldP spid="69659" grpId="0"/>
      <p:bldP spid="69660" grpId="0"/>
      <p:bldP spid="696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88317E18-1C14-8367-C468-EF9A33A7F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Shannon challenged:</a:t>
            </a:r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CE32E165-7E85-F856-F9DB-C0CCB749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4876800" cy="358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733" name="Text Box 5">
            <a:extLst>
              <a:ext uri="{FF2B5EF4-FFF2-40B4-BE49-F238E27FC236}">
                <a16:creationId xmlns:a16="http://schemas.microsoft.com/office/drawing/2014/main" id="{13319E7A-C378-EB59-1F78-14145EF1D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24463"/>
            <a:ext cx="7169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>
                <a:solidFill>
                  <a:srgbClr val="FF3300"/>
                </a:solidFill>
              </a:rPr>
              <a:t>Is repetition the best Alice can do?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9D977F8-570A-AC92-FB75-EEEDB02181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5029200"/>
            <a:ext cx="7010400" cy="838200"/>
          </a:xfrm>
        </p:spPr>
        <p:txBody>
          <a:bodyPr/>
          <a:lstStyle/>
          <a:p>
            <a:r>
              <a:rPr lang="en-US" altLang="zh-TW"/>
              <a:t>And he thinks again…</a:t>
            </a:r>
          </a:p>
        </p:txBody>
      </p:sp>
      <p:pic>
        <p:nvPicPr>
          <p:cNvPr id="74755" name="Picture 3">
            <a:extLst>
              <a:ext uri="{FF2B5EF4-FFF2-40B4-BE49-F238E27FC236}">
                <a16:creationId xmlns:a16="http://schemas.microsoft.com/office/drawing/2014/main" id="{D1B87720-5714-73F9-EBCF-2700DE8E2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3" r="21875" b="53125"/>
          <a:stretch>
            <a:fillRect/>
          </a:stretch>
        </p:blipFill>
        <p:spPr bwMode="auto">
          <a:xfrm>
            <a:off x="3581400" y="1447800"/>
            <a:ext cx="241776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4030E048-0178-CFF2-38B3-2D7E6181A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5334000" cy="1981200"/>
          </a:xfrm>
        </p:spPr>
        <p:txBody>
          <a:bodyPr/>
          <a:lstStyle/>
          <a:p>
            <a:r>
              <a:rPr lang="en-US" altLang="zh-TW"/>
              <a:t>Shannon’s </a:t>
            </a:r>
            <a:br>
              <a:rPr lang="en-US" altLang="zh-TW"/>
            </a:br>
            <a:r>
              <a:rPr lang="en-US" altLang="zh-TW">
                <a:solidFill>
                  <a:srgbClr val="FF3300"/>
                </a:solidFill>
              </a:rPr>
              <a:t>Channel Coding</a:t>
            </a:r>
            <a:r>
              <a:rPr lang="en-US" altLang="zh-TW"/>
              <a:t> Theorem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303249E9-C3DB-CE09-0987-3FCE988FC7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2514600"/>
            <a:ext cx="7010400" cy="3733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3600"/>
              <a:t>Shannon answered: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3600"/>
              <a:t>	“Give me a channel and I can compute a quantity called capacity, </a:t>
            </a:r>
            <a:r>
              <a:rPr lang="en-US" altLang="zh-TW" sz="3600" i="1"/>
              <a:t>C </a:t>
            </a:r>
            <a:r>
              <a:rPr lang="en-US" altLang="zh-TW" sz="3600"/>
              <a:t>for that channel. </a:t>
            </a:r>
            <a:r>
              <a:rPr lang="en-US" altLang="zh-TW" sz="3600">
                <a:solidFill>
                  <a:srgbClr val="FF3300"/>
                </a:solidFill>
              </a:rPr>
              <a:t>Then reliable communication is possible only if your data rate stays below </a:t>
            </a:r>
            <a:r>
              <a:rPr lang="en-US" altLang="zh-TW" sz="3600" i="1">
                <a:solidFill>
                  <a:srgbClr val="FF3300"/>
                </a:solidFill>
              </a:rPr>
              <a:t>C</a:t>
            </a:r>
            <a:r>
              <a:rPr lang="en-US" altLang="zh-TW" sz="3600"/>
              <a:t>.”</a:t>
            </a:r>
          </a:p>
        </p:txBody>
      </p:sp>
      <p:pic>
        <p:nvPicPr>
          <p:cNvPr id="63492" name="Picture 4">
            <a:extLst>
              <a:ext uri="{FF2B5EF4-FFF2-40B4-BE49-F238E27FC236}">
                <a16:creationId xmlns:a16="http://schemas.microsoft.com/office/drawing/2014/main" id="{23678EC1-0FF9-6E45-F29A-24A17ECD5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"/>
            <a:ext cx="1774825" cy="215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DF3E161-69A1-694B-9356-02D1C94BA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2200" y="4724400"/>
            <a:ext cx="5943600" cy="838200"/>
          </a:xfrm>
        </p:spPr>
        <p:txBody>
          <a:bodyPr/>
          <a:lstStyle/>
          <a:p>
            <a:r>
              <a:rPr lang="en-US" altLang="zh-TW" sz="3600"/>
              <a:t>What does Shannon mean?</a:t>
            </a:r>
          </a:p>
        </p:txBody>
      </p:sp>
      <p:pic>
        <p:nvPicPr>
          <p:cNvPr id="75780" name="Picture 4">
            <a:extLst>
              <a:ext uri="{FF2B5EF4-FFF2-40B4-BE49-F238E27FC236}">
                <a16:creationId xmlns:a16="http://schemas.microsoft.com/office/drawing/2014/main" id="{DC820DFA-460B-E401-6409-C6F280A41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33400"/>
            <a:ext cx="3071813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82" name="Text Box 6">
            <a:extLst>
              <a:ext uri="{FF2B5EF4-FFF2-40B4-BE49-F238E27FC236}">
                <a16:creationId xmlns:a16="http://schemas.microsoft.com/office/drawing/2014/main" id="{8EC7D8F5-86F5-0A01-FA49-FD9187A47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576263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/>
              <a:t>?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6A902B39-033D-BE28-1B77-8794BD0AB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524000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/>
              <a:t>?</a:t>
            </a:r>
          </a:p>
        </p:txBody>
      </p:sp>
      <p:sp>
        <p:nvSpPr>
          <p:cNvPr id="75784" name="Text Box 8">
            <a:extLst>
              <a:ext uri="{FF2B5EF4-FFF2-40B4-BE49-F238E27FC236}">
                <a16:creationId xmlns:a16="http://schemas.microsoft.com/office/drawing/2014/main" id="{70529D65-6CFB-66EA-C3FE-CE8A876DC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57200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/>
              <a:t>?</a:t>
            </a:r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F0D0865E-024E-493C-E9E9-27D9E0129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676400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/>
      <p:bldP spid="75782" grpId="0"/>
      <p:bldP spid="75783" grpId="0"/>
      <p:bldP spid="75784" grpId="0"/>
      <p:bldP spid="7578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3EDB4AA1-367E-1289-BA7E-28ECD861A3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7010400" cy="838200"/>
          </a:xfrm>
        </p:spPr>
        <p:txBody>
          <a:bodyPr/>
          <a:lstStyle/>
          <a:p>
            <a:r>
              <a:rPr lang="en-US" altLang="zh-TW"/>
              <a:t>Shannon means</a:t>
            </a: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3B4C5897-6E30-99CF-DDE8-4AE5FEBB1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777875"/>
            <a:ext cx="30257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/>
              <a:t>In this example:</a:t>
            </a:r>
          </a:p>
        </p:txBody>
      </p:sp>
      <p:graphicFrame>
        <p:nvGraphicFramePr>
          <p:cNvPr id="76805" name="Object 5">
            <a:extLst>
              <a:ext uri="{FF2B5EF4-FFF2-40B4-BE49-F238E27FC236}">
                <a16:creationId xmlns:a16="http://schemas.microsoft.com/office/drawing/2014/main" id="{2A6CFB2A-B606-0060-55B0-BE0455CC41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1524000"/>
          <a:ext cx="13049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2" imgW="1305000" imgH="1085760" progId="MS_ClipArt_Gallery.2">
                  <p:embed/>
                </p:oleObj>
              </mc:Choice>
              <mc:Fallback>
                <p:oleObj name="ClipArt" r:id="rId2" imgW="1305000" imgH="1085760" progId="MS_ClipArt_Gallery.2">
                  <p:embed/>
                  <p:pic>
                    <p:nvPicPr>
                      <p:cNvPr id="76805" name="Object 5">
                        <a:extLst>
                          <a:ext uri="{FF2B5EF4-FFF2-40B4-BE49-F238E27FC236}">
                            <a16:creationId xmlns:a16="http://schemas.microsoft.com/office/drawing/2014/main" id="{2A6CFB2A-B606-0060-55B0-BE0455CC41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524000"/>
                        <a:ext cx="13049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6" name="Line 6">
            <a:extLst>
              <a:ext uri="{FF2B5EF4-FFF2-40B4-BE49-F238E27FC236}">
                <a16:creationId xmlns:a16="http://schemas.microsoft.com/office/drawing/2014/main" id="{F31C79E0-F51D-5575-B4FE-20B20B92F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133600"/>
            <a:ext cx="2133600" cy="0"/>
          </a:xfrm>
          <a:prstGeom prst="line">
            <a:avLst/>
          </a:prstGeom>
          <a:noFill/>
          <a:ln w="127000" cmpd="tri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76807" name="Object 7">
            <a:extLst>
              <a:ext uri="{FF2B5EF4-FFF2-40B4-BE49-F238E27FC236}">
                <a16:creationId xmlns:a16="http://schemas.microsoft.com/office/drawing/2014/main" id="{5D0E6079-E0DE-12ED-D66C-9845ACE5B8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1600200"/>
          <a:ext cx="13049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4" imgW="1305000" imgH="1085760" progId="MS_ClipArt_Gallery.2">
                  <p:embed/>
                </p:oleObj>
              </mc:Choice>
              <mc:Fallback>
                <p:oleObj name="ClipArt" r:id="rId4" imgW="1305000" imgH="1085760" progId="MS_ClipArt_Gallery.2">
                  <p:embed/>
                  <p:pic>
                    <p:nvPicPr>
                      <p:cNvPr id="76807" name="Object 7">
                        <a:extLst>
                          <a:ext uri="{FF2B5EF4-FFF2-40B4-BE49-F238E27FC236}">
                            <a16:creationId xmlns:a16="http://schemas.microsoft.com/office/drawing/2014/main" id="{5D0E6079-E0DE-12ED-D66C-9845ACE5B8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600200"/>
                        <a:ext cx="13049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8" name="Text Box 8">
            <a:extLst>
              <a:ext uri="{FF2B5EF4-FFF2-40B4-BE49-F238E27FC236}">
                <a16:creationId xmlns:a16="http://schemas.microsoft.com/office/drawing/2014/main" id="{A4E991D2-2166-7E88-3AC9-3B65968F5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1484313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/>
              <a:t>8Mbps</a:t>
            </a:r>
          </a:p>
        </p:txBody>
      </p:sp>
      <p:sp>
        <p:nvSpPr>
          <p:cNvPr id="76809" name="Text Box 9">
            <a:extLst>
              <a:ext uri="{FF2B5EF4-FFF2-40B4-BE49-F238E27FC236}">
                <a16:creationId xmlns:a16="http://schemas.microsoft.com/office/drawing/2014/main" id="{857F8935-89C3-D760-8FFA-CF3FCCB79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2286000"/>
            <a:ext cx="901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 i="1"/>
              <a:t>p=0.25</a:t>
            </a:r>
          </a:p>
        </p:txBody>
      </p:sp>
      <p:pic>
        <p:nvPicPr>
          <p:cNvPr id="76810" name="Picture 10">
            <a:extLst>
              <a:ext uri="{FF2B5EF4-FFF2-40B4-BE49-F238E27FC236}">
                <a16:creationId xmlns:a16="http://schemas.microsoft.com/office/drawing/2014/main" id="{8C2F05C1-B342-DFB9-3924-B3F0C05E2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295400"/>
            <a:ext cx="2209800" cy="165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811" name="Text Box 11">
            <a:extLst>
              <a:ext uri="{FF2B5EF4-FFF2-40B4-BE49-F238E27FC236}">
                <a16:creationId xmlns:a16="http://schemas.microsoft.com/office/drawing/2014/main" id="{79E8559C-B925-CE69-6252-F4D902F7D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3048000"/>
            <a:ext cx="64547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/>
              <a:t>He calculated the channel capacity</a:t>
            </a:r>
          </a:p>
          <a:p>
            <a:pPr algn="ctr"/>
            <a:r>
              <a:rPr lang="en-US" altLang="zh-TW" sz="3200" i="1"/>
              <a:t>C=1-p=0.75</a:t>
            </a:r>
          </a:p>
        </p:txBody>
      </p:sp>
      <p:sp>
        <p:nvSpPr>
          <p:cNvPr id="76812" name="Text Box 12">
            <a:extLst>
              <a:ext uri="{FF2B5EF4-FFF2-40B4-BE49-F238E27FC236}">
                <a16:creationId xmlns:a16="http://schemas.microsoft.com/office/drawing/2014/main" id="{45141CF6-B926-2113-6115-8A0C7E526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144963"/>
            <a:ext cx="78073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/>
              <a:t>And there exists coding scheme such that:</a:t>
            </a:r>
          </a:p>
        </p:txBody>
      </p:sp>
      <p:graphicFrame>
        <p:nvGraphicFramePr>
          <p:cNvPr id="76813" name="Object 13">
            <a:extLst>
              <a:ext uri="{FF2B5EF4-FFF2-40B4-BE49-F238E27FC236}">
                <a16:creationId xmlns:a16="http://schemas.microsoft.com/office/drawing/2014/main" id="{3F1CF37B-2E84-C7AB-8920-A0B0FE9E96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5105400"/>
          <a:ext cx="13049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6" imgW="1305000" imgH="1085760" progId="MS_ClipArt_Gallery.2">
                  <p:embed/>
                </p:oleObj>
              </mc:Choice>
              <mc:Fallback>
                <p:oleObj name="ClipArt" r:id="rId6" imgW="1305000" imgH="1085760" progId="MS_ClipArt_Gallery.2">
                  <p:embed/>
                  <p:pic>
                    <p:nvPicPr>
                      <p:cNvPr id="76813" name="Object 13">
                        <a:extLst>
                          <a:ext uri="{FF2B5EF4-FFF2-40B4-BE49-F238E27FC236}">
                            <a16:creationId xmlns:a16="http://schemas.microsoft.com/office/drawing/2014/main" id="{3F1CF37B-2E84-C7AB-8920-A0B0FE9E96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05400"/>
                        <a:ext cx="13049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4" name="Object 14">
            <a:extLst>
              <a:ext uri="{FF2B5EF4-FFF2-40B4-BE49-F238E27FC236}">
                <a16:creationId xmlns:a16="http://schemas.microsoft.com/office/drawing/2014/main" id="{DF882C8A-8FE8-7404-CD0D-DA08FD78CF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3800" y="5181600"/>
          <a:ext cx="13049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7" imgW="1305000" imgH="1085760" progId="MS_ClipArt_Gallery.2">
                  <p:embed/>
                </p:oleObj>
              </mc:Choice>
              <mc:Fallback>
                <p:oleObj name="ClipArt" r:id="rId7" imgW="1305000" imgH="1085760" progId="MS_ClipArt_Gallery.2">
                  <p:embed/>
                  <p:pic>
                    <p:nvPicPr>
                      <p:cNvPr id="76814" name="Object 14">
                        <a:extLst>
                          <a:ext uri="{FF2B5EF4-FFF2-40B4-BE49-F238E27FC236}">
                            <a16:creationId xmlns:a16="http://schemas.microsoft.com/office/drawing/2014/main" id="{DF882C8A-8FE8-7404-CD0D-DA08FD78CF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5181600"/>
                        <a:ext cx="13049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5" name="Line 15">
            <a:extLst>
              <a:ext uri="{FF2B5EF4-FFF2-40B4-BE49-F238E27FC236}">
                <a16:creationId xmlns:a16="http://schemas.microsoft.com/office/drawing/2014/main" id="{5A8E2FEC-FCB9-EA51-E7A8-76F339E85F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5638800"/>
            <a:ext cx="1600200" cy="39688"/>
          </a:xfrm>
          <a:prstGeom prst="line">
            <a:avLst/>
          </a:prstGeom>
          <a:noFill/>
          <a:ln w="127000" cmpd="tri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D223898C-0D8B-60FA-53E2-5FB3BCA3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725" y="5029200"/>
            <a:ext cx="908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/>
              <a:t>8Mbps</a:t>
            </a:r>
          </a:p>
        </p:txBody>
      </p:sp>
      <p:sp>
        <p:nvSpPr>
          <p:cNvPr id="76817" name="Rectangle 17">
            <a:extLst>
              <a:ext uri="{FF2B5EF4-FFF2-40B4-BE49-F238E27FC236}">
                <a16:creationId xmlns:a16="http://schemas.microsoft.com/office/drawing/2014/main" id="{E96705DD-6505-8B47-46F6-DEA86B977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181600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3600"/>
              <a:t>?</a:t>
            </a:r>
          </a:p>
        </p:txBody>
      </p:sp>
      <p:sp>
        <p:nvSpPr>
          <p:cNvPr id="76818" name="Line 18">
            <a:extLst>
              <a:ext uri="{FF2B5EF4-FFF2-40B4-BE49-F238E27FC236}">
                <a16:creationId xmlns:a16="http://schemas.microsoft.com/office/drawing/2014/main" id="{CB9FE380-D085-3BEA-B879-628C59628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5715000"/>
            <a:ext cx="1524000" cy="0"/>
          </a:xfrm>
          <a:prstGeom prst="line">
            <a:avLst/>
          </a:prstGeom>
          <a:noFill/>
          <a:ln w="127000" cmpd="tri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9" name="Text Box 19">
            <a:extLst>
              <a:ext uri="{FF2B5EF4-FFF2-40B4-BE49-F238E27FC236}">
                <a16:creationId xmlns:a16="http://schemas.microsoft.com/office/drawing/2014/main" id="{EFF21E7D-4800-5BB3-901B-7F4C5AD25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959475"/>
            <a:ext cx="14112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 i="1">
                <a:solidFill>
                  <a:srgbClr val="FF3300"/>
                </a:solidFill>
              </a:rPr>
              <a:t>8 x (1-p)</a:t>
            </a:r>
          </a:p>
          <a:p>
            <a:r>
              <a:rPr lang="en-US" altLang="zh-TW" sz="2400" b="1" i="1">
                <a:solidFill>
                  <a:srgbClr val="FF3300"/>
                </a:solidFill>
              </a:rPr>
              <a:t>=6 Mbps</a:t>
            </a:r>
          </a:p>
        </p:txBody>
      </p:sp>
      <p:sp>
        <p:nvSpPr>
          <p:cNvPr id="76820" name="Text Box 20">
            <a:extLst>
              <a:ext uri="{FF2B5EF4-FFF2-40B4-BE49-F238E27FC236}">
                <a16:creationId xmlns:a16="http://schemas.microsoft.com/office/drawing/2014/main" id="{FC8055F7-0BD0-B628-FEB6-4EF8B72BB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6215063"/>
            <a:ext cx="808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b="1" i="1">
                <a:solidFill>
                  <a:srgbClr val="FF3300"/>
                </a:solidFill>
              </a:rPr>
              <a:t>p=0</a:t>
            </a:r>
          </a:p>
        </p:txBody>
      </p:sp>
      <p:sp>
        <p:nvSpPr>
          <p:cNvPr id="76821" name="Rectangle 21">
            <a:extLst>
              <a:ext uri="{FF2B5EF4-FFF2-40B4-BE49-F238E27FC236}">
                <a16:creationId xmlns:a16="http://schemas.microsoft.com/office/drawing/2014/main" id="{27CCA293-5172-A0C2-99D4-232B12735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724400"/>
            <a:ext cx="2971800" cy="1524000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2" name="Text Box 22">
            <a:extLst>
              <a:ext uri="{FF2B5EF4-FFF2-40B4-BE49-F238E27FC236}">
                <a16:creationId xmlns:a16="http://schemas.microsoft.com/office/drawing/2014/main" id="{311C6C27-6DAC-32C8-1A10-FE8976483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132513"/>
            <a:ext cx="679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Alice</a:t>
            </a:r>
          </a:p>
        </p:txBody>
      </p:sp>
      <p:sp>
        <p:nvSpPr>
          <p:cNvPr id="76823" name="Text Box 23">
            <a:extLst>
              <a:ext uri="{FF2B5EF4-FFF2-40B4-BE49-F238E27FC236}">
                <a16:creationId xmlns:a16="http://schemas.microsoft.com/office/drawing/2014/main" id="{33586A3B-F875-6B31-C15B-F6D77D26F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248400"/>
            <a:ext cx="590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Bob</a:t>
            </a:r>
          </a:p>
        </p:txBody>
      </p:sp>
      <p:sp>
        <p:nvSpPr>
          <p:cNvPr id="76824" name="Text Box 24">
            <a:extLst>
              <a:ext uri="{FF2B5EF4-FFF2-40B4-BE49-F238E27FC236}">
                <a16:creationId xmlns:a16="http://schemas.microsoft.com/office/drawing/2014/main" id="{6419B097-DB90-0CB8-FB81-1DEC6DBC4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605088"/>
            <a:ext cx="679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Alice</a:t>
            </a:r>
          </a:p>
        </p:txBody>
      </p:sp>
      <p:sp>
        <p:nvSpPr>
          <p:cNvPr id="76825" name="Text Box 25">
            <a:extLst>
              <a:ext uri="{FF2B5EF4-FFF2-40B4-BE49-F238E27FC236}">
                <a16:creationId xmlns:a16="http://schemas.microsoft.com/office/drawing/2014/main" id="{76B8FA4A-0A4C-9708-2DE8-C26E7633C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667000"/>
            <a:ext cx="590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Bob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6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6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6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6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6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6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8" grpId="0"/>
      <p:bldP spid="76809" grpId="0"/>
      <p:bldP spid="76816" grpId="0"/>
      <p:bldP spid="76817" grpId="0" animBg="1"/>
      <p:bldP spid="76819" grpId="0"/>
      <p:bldP spid="768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4BEB838-C509-CB1C-96EB-822ECBAC84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Communication Channel Includes</a:t>
            </a:r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53E3014F-CAED-C4C3-DC24-A7F92918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09800"/>
            <a:ext cx="1676400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C9B1EC3E-594E-E157-B145-95A3372EE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09800"/>
            <a:ext cx="1752600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>
            <a:extLst>
              <a:ext uri="{FF2B5EF4-FFF2-40B4-BE49-F238E27FC236}">
                <a16:creationId xmlns:a16="http://schemas.microsoft.com/office/drawing/2014/main" id="{F21BE172-3A71-1D60-7202-D2CEE05F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267200"/>
            <a:ext cx="19812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>
            <a:extLst>
              <a:ext uri="{FF2B5EF4-FFF2-40B4-BE49-F238E27FC236}">
                <a16:creationId xmlns:a16="http://schemas.microsoft.com/office/drawing/2014/main" id="{8BD80F29-A086-E8F3-C7B2-E1BC07B3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5800"/>
            <a:ext cx="1752600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>
            <a:extLst>
              <a:ext uri="{FF2B5EF4-FFF2-40B4-BE49-F238E27FC236}">
                <a16:creationId xmlns:a16="http://schemas.microsoft.com/office/drawing/2014/main" id="{364F60FC-832E-0AF1-9346-043B4A165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336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5" name="Picture 9" descr="Ocean Optics Optical Fiber">
            <a:extLst>
              <a:ext uri="{FF2B5EF4-FFF2-40B4-BE49-F238E27FC236}">
                <a16:creationId xmlns:a16="http://schemas.microsoft.com/office/drawing/2014/main" id="{1873296C-29CA-42FA-D63D-A53D1407A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114800"/>
            <a:ext cx="17414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0844BBC1-9EDD-018E-FB71-484B78AD70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Unfortunately…</a:t>
            </a:r>
          </a:p>
        </p:txBody>
      </p:sp>
      <p:pic>
        <p:nvPicPr>
          <p:cNvPr id="77828" name="Picture 4">
            <a:extLst>
              <a:ext uri="{FF2B5EF4-FFF2-40B4-BE49-F238E27FC236}">
                <a16:creationId xmlns:a16="http://schemas.microsoft.com/office/drawing/2014/main" id="{BD71284F-91CA-2EAA-6EAF-41DA0338E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19200"/>
            <a:ext cx="4876800" cy="358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29" name="Text Box 5">
            <a:extLst>
              <a:ext uri="{FF2B5EF4-FFF2-40B4-BE49-F238E27FC236}">
                <a16:creationId xmlns:a16="http://schemas.microsoft.com/office/drawing/2014/main" id="{B180D021-7CE1-43EF-8763-0BF252792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105400"/>
            <a:ext cx="6594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/>
              <a:t>I do not know exactly HOW?</a:t>
            </a:r>
          </a:p>
        </p:txBody>
      </p:sp>
      <p:sp>
        <p:nvSpPr>
          <p:cNvPr id="77830" name="Text Box 6">
            <a:extLst>
              <a:ext uri="{FF2B5EF4-FFF2-40B4-BE49-F238E27FC236}">
                <a16:creationId xmlns:a16="http://schemas.microsoft.com/office/drawing/2014/main" id="{5069BCE3-3205-B6D8-1B4B-28D60A524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791200"/>
            <a:ext cx="4397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/>
              <a:t>Neither do we… </a:t>
            </a:r>
            <a:r>
              <a:rPr lang="en-US" altLang="zh-TW" sz="4000">
                <a:sym typeface="Wingdings" panose="05000000000000000000" pitchFamily="2" charset="2"/>
              </a:rPr>
              <a:t></a:t>
            </a:r>
            <a:endParaRPr lang="en-US" altLang="zh-TW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/>
      <p:bldP spid="778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2A43B3A4-B7FE-12BF-8D46-593DA5F04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7391400" cy="838200"/>
          </a:xfrm>
        </p:spPr>
        <p:txBody>
          <a:bodyPr/>
          <a:lstStyle/>
          <a:p>
            <a:r>
              <a:rPr lang="en-US" altLang="zh-TW" sz="3600"/>
              <a:t>But With 50 Years of Hard Work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942EF87-EB77-B1CD-CBA1-6EE1CD7A6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295400"/>
            <a:ext cx="70104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000" b="1"/>
              <a:t>We have discovered a lot of good codes: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Hamming codes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Convolutional codes,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Concatenated codes,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Low density parity check (LDPC) codes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Reed-Muller codes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Reed-Solomon codes,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BCH codes,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Finite Geometry codes,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Cyclic codes,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Golay codes,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Goppa codes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Algebraic Geometry codes,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Turbo codes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Zig-Zag codes,</a:t>
            </a:r>
          </a:p>
          <a:p>
            <a:pPr lvl="1">
              <a:lnSpc>
                <a:spcPct val="80000"/>
              </a:lnSpc>
            </a:pPr>
            <a:r>
              <a:rPr lang="en-US" altLang="zh-TW" sz="1800"/>
              <a:t>Accumulate codes and Product-accumulate codes,</a:t>
            </a:r>
          </a:p>
          <a:p>
            <a:pPr lvl="1">
              <a:lnSpc>
                <a:spcPct val="80000"/>
              </a:lnSpc>
            </a:pPr>
            <a:r>
              <a:rPr lang="en-US" altLang="zh-TW" sz="2000" b="1"/>
              <a:t>…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B4620507-4DF0-0AED-506D-5CBF0579A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942013"/>
            <a:ext cx="6858000" cy="167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400" b="1"/>
              <a:t>We now come very close to the dream Shannon had 50 years ago! </a:t>
            </a:r>
            <a:r>
              <a:rPr lang="en-US" altLang="zh-TW" sz="3200" b="1">
                <a:sym typeface="Wingdings" panose="05000000000000000000" pitchFamily="2" charset="2"/>
              </a:rPr>
              <a:t></a:t>
            </a:r>
            <a:endParaRPr lang="en-US" altLang="zh-TW" sz="3200" b="1"/>
          </a:p>
          <a:p>
            <a:pPr lvl="1"/>
            <a:endParaRPr lang="en-US" altLang="zh-TW" sz="2400" b="1"/>
          </a:p>
          <a:p>
            <a:endParaRPr lang="en-US" altLang="zh-TW"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3068E6D-36E2-E4A7-5AC8-7F51451CF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Nowadays…</a:t>
            </a:r>
          </a:p>
        </p:txBody>
      </p:sp>
      <p:sp>
        <p:nvSpPr>
          <p:cNvPr id="79876" name="Text Box 4">
            <a:extLst>
              <a:ext uri="{FF2B5EF4-FFF2-40B4-BE49-F238E27FC236}">
                <a16:creationId xmlns:a16="http://schemas.microsoft.com/office/drawing/2014/main" id="{4EBCCC0A-C1CB-1157-D387-0E8C48DEB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447800"/>
            <a:ext cx="549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Source Coding Theorem has applied to</a:t>
            </a:r>
          </a:p>
        </p:txBody>
      </p:sp>
      <p:sp>
        <p:nvSpPr>
          <p:cNvPr id="79877" name="Text Box 5">
            <a:extLst>
              <a:ext uri="{FF2B5EF4-FFF2-40B4-BE49-F238E27FC236}">
                <a16:creationId xmlns:a16="http://schemas.microsoft.com/office/drawing/2014/main" id="{D61D1D5C-434B-698E-7F66-06E96E2FC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267200"/>
            <a:ext cx="566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Channel Coding Theorem has applied to</a:t>
            </a:r>
          </a:p>
        </p:txBody>
      </p:sp>
      <p:pic>
        <p:nvPicPr>
          <p:cNvPr id="79879" name="Picture 7" descr="JPEG 2000">
            <a:hlinkClick r:id="rId2"/>
            <a:extLst>
              <a:ext uri="{FF2B5EF4-FFF2-40B4-BE49-F238E27FC236}">
                <a16:creationId xmlns:a16="http://schemas.microsoft.com/office/drawing/2014/main" id="{CEB8C20F-E9DC-8460-92D1-BD8658A4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731838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0" name="Picture 8" descr="Size">
            <a:extLst>
              <a:ext uri="{FF2B5EF4-FFF2-40B4-BE49-F238E27FC236}">
                <a16:creationId xmlns:a16="http://schemas.microsoft.com/office/drawing/2014/main" id="{24ACB186-AC9E-22CA-AA48-5DC92DCE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124200"/>
            <a:ext cx="585788" cy="62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81" name="Text Box 9">
            <a:extLst>
              <a:ext uri="{FF2B5EF4-FFF2-40B4-BE49-F238E27FC236}">
                <a16:creationId xmlns:a16="http://schemas.microsoft.com/office/drawing/2014/main" id="{F81505EB-DDA5-D8DC-7A56-2B19CAEBC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2017713"/>
            <a:ext cx="1530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Image </a:t>
            </a:r>
          </a:p>
          <a:p>
            <a:r>
              <a:rPr lang="en-US" altLang="zh-TW"/>
              <a:t>Compression</a:t>
            </a:r>
          </a:p>
        </p:txBody>
      </p:sp>
      <p:sp>
        <p:nvSpPr>
          <p:cNvPr id="79882" name="Text Box 10">
            <a:extLst>
              <a:ext uri="{FF2B5EF4-FFF2-40B4-BE49-F238E27FC236}">
                <a16:creationId xmlns:a16="http://schemas.microsoft.com/office/drawing/2014/main" id="{A97A2F98-AB42-E203-D658-A1BA9C37F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124200"/>
            <a:ext cx="1530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Data</a:t>
            </a:r>
          </a:p>
          <a:p>
            <a:r>
              <a:rPr lang="en-US" altLang="zh-TW"/>
              <a:t>Compression</a:t>
            </a:r>
          </a:p>
        </p:txBody>
      </p:sp>
      <p:sp>
        <p:nvSpPr>
          <p:cNvPr id="79883" name="Text Box 11">
            <a:extLst>
              <a:ext uri="{FF2B5EF4-FFF2-40B4-BE49-F238E27FC236}">
                <a16:creationId xmlns:a16="http://schemas.microsoft.com/office/drawing/2014/main" id="{86868EE0-E975-B41F-990E-232EF34A5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981200"/>
            <a:ext cx="1530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Audio/Video</a:t>
            </a:r>
          </a:p>
          <a:p>
            <a:r>
              <a:rPr lang="en-US" altLang="zh-TW"/>
              <a:t>Compression</a:t>
            </a:r>
          </a:p>
        </p:txBody>
      </p:sp>
      <p:sp>
        <p:nvSpPr>
          <p:cNvPr id="79884" name="Text Box 12">
            <a:extLst>
              <a:ext uri="{FF2B5EF4-FFF2-40B4-BE49-F238E27FC236}">
                <a16:creationId xmlns:a16="http://schemas.microsoft.com/office/drawing/2014/main" id="{828D5B4E-7447-D475-5246-575D91AF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200400"/>
            <a:ext cx="1530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Audio</a:t>
            </a:r>
          </a:p>
          <a:p>
            <a:r>
              <a:rPr lang="en-US" altLang="zh-TW"/>
              <a:t>Compression</a:t>
            </a:r>
          </a:p>
        </p:txBody>
      </p:sp>
      <p:sp>
        <p:nvSpPr>
          <p:cNvPr id="79885" name="Text Box 13">
            <a:extLst>
              <a:ext uri="{FF2B5EF4-FFF2-40B4-BE49-F238E27FC236}">
                <a16:creationId xmlns:a16="http://schemas.microsoft.com/office/drawing/2014/main" id="{023D452F-3C5B-2406-8B14-8074A4DF4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057400"/>
            <a:ext cx="1081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MPEG</a:t>
            </a:r>
          </a:p>
        </p:txBody>
      </p:sp>
      <p:sp>
        <p:nvSpPr>
          <p:cNvPr id="79886" name="Text Box 14">
            <a:extLst>
              <a:ext uri="{FF2B5EF4-FFF2-40B4-BE49-F238E27FC236}">
                <a16:creationId xmlns:a16="http://schemas.microsoft.com/office/drawing/2014/main" id="{364188A5-18A7-741B-18AC-F5A4B818D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276600"/>
            <a:ext cx="811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MP3</a:t>
            </a:r>
          </a:p>
        </p:txBody>
      </p:sp>
      <p:sp>
        <p:nvSpPr>
          <p:cNvPr id="79887" name="Text Box 15">
            <a:extLst>
              <a:ext uri="{FF2B5EF4-FFF2-40B4-BE49-F238E27FC236}">
                <a16:creationId xmlns:a16="http://schemas.microsoft.com/office/drawing/2014/main" id="{4A8FE449-A2B1-DA79-433B-73CA1F140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4837113"/>
            <a:ext cx="5153025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zh-TW"/>
              <a:t>VCD/DVD – Reed-Solomon Codes</a:t>
            </a:r>
          </a:p>
          <a:p>
            <a:pPr>
              <a:buFontTx/>
              <a:buChar char="•"/>
            </a:pPr>
            <a:r>
              <a:rPr lang="en-US" altLang="zh-TW"/>
              <a:t>Wireless Communication – Convolutional Codes</a:t>
            </a:r>
          </a:p>
          <a:p>
            <a:pPr>
              <a:buFontTx/>
              <a:buChar char="•"/>
            </a:pPr>
            <a:r>
              <a:rPr lang="en-US" altLang="zh-TW"/>
              <a:t>Optical Communication – Reed-Solomon Codes</a:t>
            </a:r>
          </a:p>
          <a:p>
            <a:pPr>
              <a:buFontTx/>
              <a:buChar char="•"/>
            </a:pPr>
            <a:r>
              <a:rPr lang="en-US" altLang="zh-TW"/>
              <a:t>Computer Network – LT codes, Raptor Codes</a:t>
            </a:r>
          </a:p>
          <a:p>
            <a:pPr>
              <a:buFontTx/>
              <a:buChar char="•"/>
            </a:pPr>
            <a:r>
              <a:rPr lang="en-US" altLang="zh-TW"/>
              <a:t>Space Communication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AD86818B-4069-3BC7-B18B-E0A1DB966E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Shannon Theory also Enables Space Communication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164A96AF-C8EB-E4AE-E584-E8464B3C0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25" y="1463675"/>
            <a:ext cx="3587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/>
              <a:t>In 1965, Mariner 4:</a:t>
            </a:r>
          </a:p>
        </p:txBody>
      </p:sp>
      <p:pic>
        <p:nvPicPr>
          <p:cNvPr id="80901" name="Picture 5">
            <a:extLst>
              <a:ext uri="{FF2B5EF4-FFF2-40B4-BE49-F238E27FC236}">
                <a16:creationId xmlns:a16="http://schemas.microsoft.com/office/drawing/2014/main" id="{E9E01486-6B99-9779-403A-4CD06840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09800"/>
            <a:ext cx="2743200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2" name="Text Box 6">
            <a:extLst>
              <a:ext uri="{FF2B5EF4-FFF2-40B4-BE49-F238E27FC236}">
                <a16:creationId xmlns:a16="http://schemas.microsoft.com/office/drawing/2014/main" id="{E433CE01-164A-0A09-DB58-6B5D55965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538" y="2362200"/>
            <a:ext cx="42084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Frequency =2.3GHz (S Band)</a:t>
            </a:r>
          </a:p>
          <a:p>
            <a:r>
              <a:rPr lang="en-US" altLang="zh-TW" sz="2400"/>
              <a:t>Data Rate= </a:t>
            </a:r>
            <a:r>
              <a:rPr lang="en-US" altLang="zh-TW" sz="2400">
                <a:solidFill>
                  <a:srgbClr val="FF3300"/>
                </a:solidFill>
              </a:rPr>
              <a:t>8.33 bps</a:t>
            </a:r>
          </a:p>
          <a:p>
            <a:r>
              <a:rPr lang="en-US" altLang="zh-TW" sz="2400">
                <a:solidFill>
                  <a:srgbClr val="FF3300"/>
                </a:solidFill>
              </a:rPr>
              <a:t>No Source Coding</a:t>
            </a:r>
          </a:p>
          <a:p>
            <a:r>
              <a:rPr lang="en-US" altLang="zh-TW" sz="2400"/>
              <a:t>Repetition code (2 x)</a:t>
            </a:r>
          </a:p>
        </p:txBody>
      </p:sp>
      <p:sp>
        <p:nvSpPr>
          <p:cNvPr id="80903" name="Text Box 7">
            <a:extLst>
              <a:ext uri="{FF2B5EF4-FFF2-40B4-BE49-F238E27FC236}">
                <a16:creationId xmlns:a16="http://schemas.microsoft.com/office/drawing/2014/main" id="{BA11C7FC-EF5A-9DC7-F19F-635A37099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041775"/>
            <a:ext cx="708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800"/>
              <a:t>In 2004, Mars Exploration Rovers:</a:t>
            </a:r>
          </a:p>
        </p:txBody>
      </p:sp>
      <p:pic>
        <p:nvPicPr>
          <p:cNvPr id="80904" name="Picture 8">
            <a:extLst>
              <a:ext uri="{FF2B5EF4-FFF2-40B4-BE49-F238E27FC236}">
                <a16:creationId xmlns:a16="http://schemas.microsoft.com/office/drawing/2014/main" id="{C2127C7A-6CC0-3140-9AC9-22E066A0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664075"/>
            <a:ext cx="2392363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5" name="Text Box 9">
            <a:extLst>
              <a:ext uri="{FF2B5EF4-FFF2-40B4-BE49-F238E27FC236}">
                <a16:creationId xmlns:a16="http://schemas.microsoft.com/office/drawing/2014/main" id="{8A4C2DE3-2E63-8EAB-E41B-3D274B068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800600"/>
            <a:ext cx="42926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Frequency =8.4 GHz (X Band)</a:t>
            </a:r>
          </a:p>
          <a:p>
            <a:r>
              <a:rPr lang="en-US" altLang="zh-TW" sz="2400"/>
              <a:t>Data Rate= </a:t>
            </a:r>
            <a:r>
              <a:rPr lang="en-US" altLang="zh-TW" sz="2400">
                <a:solidFill>
                  <a:srgbClr val="FF3300"/>
                </a:solidFill>
              </a:rPr>
              <a:t>168K bps</a:t>
            </a:r>
          </a:p>
          <a:p>
            <a:r>
              <a:rPr lang="en-US" altLang="zh-TW" sz="2400"/>
              <a:t>12:1 lossy ICER compression</a:t>
            </a:r>
          </a:p>
          <a:p>
            <a:r>
              <a:rPr lang="en-US" altLang="zh-TW" sz="2400"/>
              <a:t>Concatenated Code</a:t>
            </a:r>
          </a:p>
          <a:p>
            <a:endParaRPr lang="en-US" altLang="zh-TW"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1BB2658-2D06-B4C4-0E81-4A1C9561A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In 2006, Mars Reconnaissance</a:t>
            </a:r>
            <a:br>
              <a:rPr lang="en-US" altLang="zh-TW" sz="3600"/>
            </a:br>
            <a:r>
              <a:rPr lang="en-US" altLang="zh-TW" sz="3600"/>
              <a:t>Orbiter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7D410AB1-A286-EA74-39C6-A1DBCCF49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371600"/>
            <a:ext cx="3505200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25" name="Text Box 5">
            <a:extLst>
              <a:ext uri="{FF2B5EF4-FFF2-40B4-BE49-F238E27FC236}">
                <a16:creationId xmlns:a16="http://schemas.microsoft.com/office/drawing/2014/main" id="{42734E35-EFA4-3F71-9F2D-B8BA22397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876800"/>
            <a:ext cx="47434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Frequency =8.4 GHz (X Band)</a:t>
            </a:r>
          </a:p>
          <a:p>
            <a:r>
              <a:rPr lang="en-US" altLang="zh-TW" sz="2400"/>
              <a:t>Data Rate= </a:t>
            </a:r>
            <a:r>
              <a:rPr lang="en-US" altLang="zh-TW" sz="2400">
                <a:solidFill>
                  <a:srgbClr val="FF3300"/>
                </a:solidFill>
              </a:rPr>
              <a:t>12 M bps</a:t>
            </a:r>
          </a:p>
          <a:p>
            <a:r>
              <a:rPr lang="en-US" altLang="zh-TW" sz="2400"/>
              <a:t>2:1 lossless FELICS compression</a:t>
            </a:r>
          </a:p>
          <a:p>
            <a:r>
              <a:rPr lang="en-US" altLang="zh-TW" sz="2400"/>
              <a:t>(8920,1/6) Turbo Code</a:t>
            </a:r>
          </a:p>
          <a:p>
            <a:r>
              <a:rPr lang="en-US" altLang="zh-TW" sz="2400"/>
              <a:t>At Distance </a:t>
            </a:r>
            <a:r>
              <a:rPr lang="en-US" altLang="zh-TW" sz="2400" i="1"/>
              <a:t>2.15 x 10</a:t>
            </a:r>
            <a:r>
              <a:rPr lang="en-US" altLang="zh-TW" sz="2400" i="1" baseline="30000"/>
              <a:t>8</a:t>
            </a:r>
            <a:r>
              <a:rPr lang="en-US" altLang="zh-TW" sz="2400"/>
              <a:t> Km</a:t>
            </a:r>
          </a:p>
        </p:txBody>
      </p:sp>
      <p:sp>
        <p:nvSpPr>
          <p:cNvPr id="81926" name="Text Box 6">
            <a:extLst>
              <a:ext uri="{FF2B5EF4-FFF2-40B4-BE49-F238E27FC236}">
                <a16:creationId xmlns:a16="http://schemas.microsoft.com/office/drawing/2014/main" id="{B67A860D-E7F8-C071-A6A1-15E32F069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3363" y="1905000"/>
            <a:ext cx="25606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rgbClr val="FF3300"/>
                </a:solidFill>
              </a:rPr>
              <a:t>Communicates</a:t>
            </a:r>
          </a:p>
          <a:p>
            <a:r>
              <a:rPr lang="en-US" altLang="zh-TW" sz="2800">
                <a:solidFill>
                  <a:srgbClr val="FF3300"/>
                </a:solidFill>
              </a:rPr>
              <a:t>Faster than </a:t>
            </a:r>
          </a:p>
        </p:txBody>
      </p:sp>
      <p:pic>
        <p:nvPicPr>
          <p:cNvPr id="81927" name="Picture 7">
            <a:extLst>
              <a:ext uri="{FF2B5EF4-FFF2-40B4-BE49-F238E27FC236}">
                <a16:creationId xmlns:a16="http://schemas.microsoft.com/office/drawing/2014/main" id="{A7F1D88F-AA05-C238-AAA0-29449AB56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71800"/>
            <a:ext cx="1752600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178E04CD-FB03-064A-4A2A-F3D374D9A5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And Information Theory has Applied to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ACB6897F-3371-2100-1E38-D94B5861A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All kinds of Communications,</a:t>
            </a:r>
          </a:p>
          <a:p>
            <a:r>
              <a:rPr lang="en-US" altLang="zh-TW"/>
              <a:t>Stock Market, Economics</a:t>
            </a:r>
          </a:p>
          <a:p>
            <a:r>
              <a:rPr lang="en-US" altLang="zh-TW"/>
              <a:t>Game Theory and Gambling,</a:t>
            </a:r>
          </a:p>
          <a:p>
            <a:r>
              <a:rPr lang="en-US" altLang="zh-TW"/>
              <a:t>Quantum Physics,</a:t>
            </a:r>
          </a:p>
          <a:p>
            <a:r>
              <a:rPr lang="en-US" altLang="zh-TW"/>
              <a:t>Cryptography,</a:t>
            </a:r>
          </a:p>
          <a:p>
            <a:r>
              <a:rPr lang="en-US" altLang="zh-TW"/>
              <a:t>Biology and Genetics,</a:t>
            </a:r>
          </a:p>
          <a:p>
            <a:r>
              <a:rPr lang="en-US" altLang="zh-TW"/>
              <a:t>and many more…</a:t>
            </a:r>
          </a:p>
          <a:p>
            <a:pPr>
              <a:buFontTx/>
              <a:buNone/>
            </a:pPr>
            <a:endParaRPr lang="en-US" altLang="zh-TW"/>
          </a:p>
          <a:p>
            <a:endParaRPr lang="en-US" altLang="zh-TW"/>
          </a:p>
          <a:p>
            <a:endParaRPr lang="en-US" altLang="zh-TW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F9E99C64-12E5-6418-E60E-5932EB154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And even this…</a:t>
            </a:r>
          </a:p>
        </p:txBody>
      </p:sp>
      <p:pic>
        <p:nvPicPr>
          <p:cNvPr id="40965" name="Picture 5" descr="Cover art">
            <a:extLst>
              <a:ext uri="{FF2B5EF4-FFF2-40B4-BE49-F238E27FC236}">
                <a16:creationId xmlns:a16="http://schemas.microsoft.com/office/drawing/2014/main" id="{07EEE927-597F-0134-F28F-F6BEF0CC2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743200"/>
            <a:ext cx="3962400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3DDEB914-F0CB-1D9D-D81B-9B479974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12109" r="9375" b="20158"/>
          <a:stretch>
            <a:fillRect/>
          </a:stretch>
        </p:blipFill>
        <p:spPr bwMode="auto">
          <a:xfrm>
            <a:off x="1828800" y="2514600"/>
            <a:ext cx="2909888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FF8E4ED7-B9BD-EB9F-E78D-A09F802C1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5334000" cy="1828800"/>
          </a:xfrm>
        </p:spPr>
        <p:txBody>
          <a:bodyPr/>
          <a:lstStyle/>
          <a:p>
            <a:r>
              <a:rPr lang="en-US" altLang="zh-TW"/>
              <a:t>Shannon’s Definition of Communication</a:t>
            </a: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0727701C-57F2-28C8-B6F9-5E23CFEE0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667000"/>
            <a:ext cx="7239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800" b="1"/>
              <a:t>“The fundamental problem of communication is that of reproducing at one point either exactly or approximately a message selected at  another point.”</a:t>
            </a: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BDE8D389-0566-3F06-37AC-B4560C81E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768850"/>
            <a:ext cx="6761163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rgbClr val="FF3300"/>
                </a:solidFill>
              </a:rPr>
              <a:t>“Frequently the messages have </a:t>
            </a:r>
            <a:r>
              <a:rPr lang="en-US" altLang="zh-TW" sz="2800" i="1">
                <a:solidFill>
                  <a:srgbClr val="FF3300"/>
                </a:solidFill>
              </a:rPr>
              <a:t>meaning”</a:t>
            </a:r>
            <a:endParaRPr lang="en-US" altLang="zh-TW" sz="2800">
              <a:solidFill>
                <a:srgbClr val="FF3300"/>
              </a:solidFill>
            </a:endParaRPr>
          </a:p>
          <a:p>
            <a:endParaRPr lang="en-US" altLang="zh-TW">
              <a:solidFill>
                <a:srgbClr val="FF3300"/>
              </a:solidFill>
            </a:endParaRP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B435172F-D44C-F14E-CCD8-4DBF93047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957888"/>
            <a:ext cx="8283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rgbClr val="FF3300"/>
                </a:solidFill>
              </a:rPr>
              <a:t>“... [which is] irrelevant to the engineering problem.”</a:t>
            </a:r>
          </a:p>
        </p:txBody>
      </p:sp>
      <p:pic>
        <p:nvPicPr>
          <p:cNvPr id="30727" name="Picture 7">
            <a:extLst>
              <a:ext uri="{FF2B5EF4-FFF2-40B4-BE49-F238E27FC236}">
                <a16:creationId xmlns:a16="http://schemas.microsoft.com/office/drawing/2014/main" id="{784CD243-DCC0-D453-8558-DAED3AB7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1000"/>
            <a:ext cx="1774825" cy="215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25" grpId="0"/>
      <p:bldP spid="307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35FA721D-9A5D-B287-DB25-C7C698313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7010400" cy="838200"/>
          </a:xfrm>
        </p:spPr>
        <p:txBody>
          <a:bodyPr/>
          <a:lstStyle/>
          <a:p>
            <a:r>
              <a:rPr lang="en-US" altLang="zh-TW"/>
              <a:t>Shannon Wants to…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9952184-E9FF-A77C-DC00-3C3B7DD67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/>
              <a:t>Shannon wants to find a way for “</a:t>
            </a:r>
            <a:r>
              <a:rPr lang="en-US" altLang="zh-TW" sz="2800" b="1">
                <a:solidFill>
                  <a:srgbClr val="FF3300"/>
                </a:solidFill>
              </a:rPr>
              <a:t>reliably</a:t>
            </a:r>
            <a:r>
              <a:rPr lang="en-US" altLang="zh-TW" sz="2400"/>
              <a:t>”  transmitting data throughout the channel at “</a:t>
            </a:r>
            <a:r>
              <a:rPr lang="en-US" altLang="zh-TW" sz="2800" b="1">
                <a:solidFill>
                  <a:srgbClr val="FF3300"/>
                </a:solidFill>
              </a:rPr>
              <a:t>maximal</a:t>
            </a:r>
            <a:r>
              <a:rPr lang="en-US" altLang="zh-TW" sz="2400"/>
              <a:t>” possible rate. </a:t>
            </a:r>
          </a:p>
        </p:txBody>
      </p:sp>
      <p:sp>
        <p:nvSpPr>
          <p:cNvPr id="35857" name="Rectangle 17">
            <a:extLst>
              <a:ext uri="{FF2B5EF4-FFF2-40B4-BE49-F238E27FC236}">
                <a16:creationId xmlns:a16="http://schemas.microsoft.com/office/drawing/2014/main" id="{41D16E61-27F7-D86A-441D-4F4CC7344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895600"/>
            <a:ext cx="5181600" cy="38100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Text Box 18">
            <a:extLst>
              <a:ext uri="{FF2B5EF4-FFF2-40B4-BE49-F238E27FC236}">
                <a16:creationId xmlns:a16="http://schemas.microsoft.com/office/drawing/2014/main" id="{A546FD08-9A5B-1323-4301-11723497C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867400"/>
            <a:ext cx="46212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400"/>
              <a:t>For example, maximizing the speed of ADSL @ your home</a:t>
            </a:r>
          </a:p>
        </p:txBody>
      </p:sp>
      <p:sp>
        <p:nvSpPr>
          <p:cNvPr id="35880" name="Line 40">
            <a:extLst>
              <a:ext uri="{FF2B5EF4-FFF2-40B4-BE49-F238E27FC236}">
                <a16:creationId xmlns:a16="http://schemas.microsoft.com/office/drawing/2014/main" id="{63453ADB-2812-068F-C30E-805418FC7C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79825" y="5360988"/>
            <a:ext cx="4176713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881" name="Line 41">
            <a:extLst>
              <a:ext uri="{FF2B5EF4-FFF2-40B4-BE49-F238E27FC236}">
                <a16:creationId xmlns:a16="http://schemas.microsoft.com/office/drawing/2014/main" id="{D03E49D0-F2BC-5FCE-6389-7E1A0F759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825" y="3560763"/>
            <a:ext cx="4175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882" name="Rectangle 42">
            <a:extLst>
              <a:ext uri="{FF2B5EF4-FFF2-40B4-BE49-F238E27FC236}">
                <a16:creationId xmlns:a16="http://schemas.microsoft.com/office/drawing/2014/main" id="{43850D06-4ABA-D50B-07BF-4EADBE264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8" y="4929188"/>
            <a:ext cx="1728787" cy="792162"/>
          </a:xfrm>
          <a:prstGeom prst="rect">
            <a:avLst/>
          </a:prstGeom>
          <a:solidFill>
            <a:srgbClr val="66FF3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Destination</a:t>
            </a:r>
            <a:endParaRPr lang="en-GB" altLang="ja-JP" sz="2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5883" name="Rectangle 43">
            <a:extLst>
              <a:ext uri="{FF2B5EF4-FFF2-40B4-BE49-F238E27FC236}">
                <a16:creationId xmlns:a16="http://schemas.microsoft.com/office/drawing/2014/main" id="{3A3C0795-888B-7E74-DBBA-F33330271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25" y="4929188"/>
            <a:ext cx="1728788" cy="792162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Decoding</a:t>
            </a:r>
            <a:endParaRPr lang="en-GB" altLang="ja-JP" sz="2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5884" name="Rectangle 44">
            <a:extLst>
              <a:ext uri="{FF2B5EF4-FFF2-40B4-BE49-F238E27FC236}">
                <a16:creationId xmlns:a16="http://schemas.microsoft.com/office/drawing/2014/main" id="{051BB80E-8187-9043-BDC6-DF4EC69A2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4137025"/>
            <a:ext cx="1728788" cy="792163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 sz="2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Communication</a:t>
            </a:r>
          </a:p>
          <a:p>
            <a:pPr algn="ctr">
              <a:spcBef>
                <a:spcPct val="20000"/>
              </a:spcBef>
            </a:pPr>
            <a:r>
              <a:rPr lang="en-US" altLang="ja-JP" sz="2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Channel</a:t>
            </a:r>
            <a:endParaRPr lang="en-GB" altLang="ja-JP" sz="20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5885" name="Rectangle 45">
            <a:extLst>
              <a:ext uri="{FF2B5EF4-FFF2-40B4-BE49-F238E27FC236}">
                <a16:creationId xmlns:a16="http://schemas.microsoft.com/office/drawing/2014/main" id="{3B587C0E-E78A-1B1A-0FE5-8C4675B29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25" y="3200400"/>
            <a:ext cx="1728788" cy="792163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Coding</a:t>
            </a:r>
            <a:endParaRPr lang="en-GB" altLang="ja-JP" sz="24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5886" name="Rectangle 46">
            <a:extLst>
              <a:ext uri="{FF2B5EF4-FFF2-40B4-BE49-F238E27FC236}">
                <a16:creationId xmlns:a16="http://schemas.microsoft.com/office/drawing/2014/main" id="{32FDE908-72E0-47B1-805E-D88C0C1DE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8" y="3200400"/>
            <a:ext cx="1728787" cy="792163"/>
          </a:xfrm>
          <a:prstGeom prst="rect">
            <a:avLst/>
          </a:prstGeom>
          <a:solidFill>
            <a:srgbClr val="66FF3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altLang="ja-JP" sz="2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Information</a:t>
            </a:r>
          </a:p>
          <a:p>
            <a:pPr algn="ctr">
              <a:spcBef>
                <a:spcPct val="20000"/>
              </a:spcBef>
            </a:pPr>
            <a:r>
              <a:rPr lang="en-US" altLang="ja-JP" sz="2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Source</a:t>
            </a:r>
            <a:endParaRPr lang="en-GB" altLang="ja-JP" sz="20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5887" name="Line 47">
            <a:extLst>
              <a:ext uri="{FF2B5EF4-FFF2-40B4-BE49-F238E27FC236}">
                <a16:creationId xmlns:a16="http://schemas.microsoft.com/office/drawing/2014/main" id="{329BE78D-5FAD-9B9A-9C57-893FA57BD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4950" y="3560763"/>
            <a:ext cx="1588" cy="57626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888" name="Line 48">
            <a:extLst>
              <a:ext uri="{FF2B5EF4-FFF2-40B4-BE49-F238E27FC236}">
                <a16:creationId xmlns:a16="http://schemas.microsoft.com/office/drawing/2014/main" id="{E2664338-C094-F405-F9DA-1DBF376CFB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6538" y="4929188"/>
            <a:ext cx="0" cy="431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894" name="Line 54">
            <a:extLst>
              <a:ext uri="{FF2B5EF4-FFF2-40B4-BE49-F238E27FC236}">
                <a16:creationId xmlns:a16="http://schemas.microsoft.com/office/drawing/2014/main" id="{1ED01D9D-1428-2A9F-C9B5-291391388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4950" y="3560763"/>
            <a:ext cx="1588" cy="57626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895" name="AutoShape 55">
            <a:extLst>
              <a:ext uri="{FF2B5EF4-FFF2-40B4-BE49-F238E27FC236}">
                <a16:creationId xmlns:a16="http://schemas.microsoft.com/office/drawing/2014/main" id="{7195C59F-29FE-7298-C4C6-9F6367EAE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825" y="3416300"/>
            <a:ext cx="647700" cy="288925"/>
          </a:xfrm>
          <a:prstGeom prst="rightArrow">
            <a:avLst>
              <a:gd name="adj1" fmla="val 50000"/>
              <a:gd name="adj2" fmla="val 56044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6" name="AutoShape 56">
            <a:extLst>
              <a:ext uri="{FF2B5EF4-FFF2-40B4-BE49-F238E27FC236}">
                <a16:creationId xmlns:a16="http://schemas.microsoft.com/office/drawing/2014/main" id="{5114FF9D-E9E8-C2E9-81CC-6230B32EB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725" y="5216525"/>
            <a:ext cx="1800225" cy="288925"/>
          </a:xfrm>
          <a:prstGeom prst="leftArrow">
            <a:avLst>
              <a:gd name="adj1" fmla="val 50000"/>
              <a:gd name="adj2" fmla="val 155769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7" name="Line 57">
            <a:extLst>
              <a:ext uri="{FF2B5EF4-FFF2-40B4-BE49-F238E27FC236}">
                <a16:creationId xmlns:a16="http://schemas.microsoft.com/office/drawing/2014/main" id="{23DB9A61-940D-EB75-9A09-1810F6F53C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4950" y="4929188"/>
            <a:ext cx="0" cy="503237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898" name="Line 58">
            <a:extLst>
              <a:ext uri="{FF2B5EF4-FFF2-40B4-BE49-F238E27FC236}">
                <a16:creationId xmlns:a16="http://schemas.microsoft.com/office/drawing/2014/main" id="{CFCAEDF7-096C-5C15-84E5-916702F5E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4725" y="3560763"/>
            <a:ext cx="187325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9" name="AutoShape 59">
            <a:extLst>
              <a:ext uri="{FF2B5EF4-FFF2-40B4-BE49-F238E27FC236}">
                <a16:creationId xmlns:a16="http://schemas.microsoft.com/office/drawing/2014/main" id="{DDDC09AB-D753-8EC9-CF52-B3155BE75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075" y="3560763"/>
            <a:ext cx="287338" cy="576262"/>
          </a:xfrm>
          <a:prstGeom prst="downArrow">
            <a:avLst>
              <a:gd name="adj1" fmla="val 50000"/>
              <a:gd name="adj2" fmla="val 50138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0" name="AutoShape 60">
            <a:extLst>
              <a:ext uri="{FF2B5EF4-FFF2-40B4-BE49-F238E27FC236}">
                <a16:creationId xmlns:a16="http://schemas.microsoft.com/office/drawing/2014/main" id="{4F0989C1-6523-A32D-80BF-830BBA85A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825" y="5216525"/>
            <a:ext cx="647700" cy="287338"/>
          </a:xfrm>
          <a:prstGeom prst="leftArrow">
            <a:avLst>
              <a:gd name="adj1" fmla="val 50000"/>
              <a:gd name="adj2" fmla="val 56353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6B5E0A1D-D9B5-6601-F813-BD4FF72B9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And he thought about this problem for a while…</a:t>
            </a: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6DC28ED5-C5F6-DF02-3844-8C7402467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3" r="21875" b="53125"/>
          <a:stretch>
            <a:fillRect/>
          </a:stretch>
        </p:blipFill>
        <p:spPr bwMode="auto">
          <a:xfrm>
            <a:off x="3581400" y="1447800"/>
            <a:ext cx="241776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4">
            <a:extLst>
              <a:ext uri="{FF2B5EF4-FFF2-40B4-BE49-F238E27FC236}">
                <a16:creationId xmlns:a16="http://schemas.microsoft.com/office/drawing/2014/main" id="{D43BB4D1-7383-4E6A-B166-474571CA7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257800"/>
            <a:ext cx="5486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400" b="1">
                <a:solidFill>
                  <a:srgbClr val="FF3300"/>
                </a:solidFill>
              </a:rPr>
              <a:t>He later on found a solution and published in this 1948 paper.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766472D-D10B-7D45-FC61-F73B3A959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4724400"/>
            <a:ext cx="7010400" cy="1676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TW" sz="2800"/>
              <a:t>In his 1948 paper he build a rich theory to the problem of reliable communication, now called “</a:t>
            </a:r>
            <a:r>
              <a:rPr lang="en-US" altLang="zh-TW" sz="2800">
                <a:solidFill>
                  <a:srgbClr val="FF3300"/>
                </a:solidFill>
              </a:rPr>
              <a:t>Information Theory</a:t>
            </a:r>
            <a:r>
              <a:rPr lang="en-US" altLang="zh-TW" sz="2800"/>
              <a:t>” or “</a:t>
            </a:r>
            <a:r>
              <a:rPr lang="en-US" altLang="zh-TW" sz="2800">
                <a:solidFill>
                  <a:srgbClr val="FF3300"/>
                </a:solidFill>
              </a:rPr>
              <a:t>The Shannon Theory</a:t>
            </a:r>
            <a:r>
              <a:rPr lang="en-US" altLang="zh-TW" sz="2800"/>
              <a:t>” in honor of him.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737CE630-79AD-E65C-695C-C1B8227FE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85800"/>
            <a:ext cx="4876800" cy="358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halk design template">
  <a:themeElements>
    <a:clrScheme name="Chalk desig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halk design templat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Chalk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lk desig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lk desig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lk desig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lk desig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lk desig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lk desig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lk desig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lk desig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lk desig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lk desig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lk desig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lk design template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 design template</Template>
  <TotalTime>641</TotalTime>
  <Words>1178</Words>
  <Application>Microsoft Office PowerPoint</Application>
  <PresentationFormat>On-screen Show (4:3)</PresentationFormat>
  <Paragraphs>324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Chalk design template</vt:lpstr>
      <vt:lpstr>Introduction to  Information Theory</vt:lpstr>
      <vt:lpstr>Father of Digital Communication</vt:lpstr>
      <vt:lpstr>Model of a Digital Communication System</vt:lpstr>
      <vt:lpstr>Communication Channel Includes</vt:lpstr>
      <vt:lpstr>And even this…</vt:lpstr>
      <vt:lpstr>Shannon’s Definition of Communication</vt:lpstr>
      <vt:lpstr>Shannon Wants to…</vt:lpstr>
      <vt:lpstr>And he thought about this problem for a while…</vt:lpstr>
      <vt:lpstr>PowerPoint Presentation</vt:lpstr>
      <vt:lpstr>Shannon’s Vision</vt:lpstr>
      <vt:lpstr>Example: Disk Storage </vt:lpstr>
      <vt:lpstr>In terms of Information Theory Terminology</vt:lpstr>
      <vt:lpstr>Example: VCD and DVD</vt:lpstr>
      <vt:lpstr>Example: Cellular Phone</vt:lpstr>
      <vt:lpstr>Example: WLAN IEEE 802.11b</vt:lpstr>
      <vt:lpstr>Shannon Theory</vt:lpstr>
      <vt:lpstr>Measurement of Information</vt:lpstr>
      <vt:lpstr>Or Lottery!?</vt:lpstr>
      <vt:lpstr>Or this…</vt:lpstr>
      <vt:lpstr>All events are probabilistic!</vt:lpstr>
      <vt:lpstr>For example</vt:lpstr>
      <vt:lpstr>Wait! It is nonsense!</vt:lpstr>
      <vt:lpstr>Shannon’s First Source Coding Theorem</vt:lpstr>
      <vt:lpstr>Meaning:</vt:lpstr>
      <vt:lpstr>But Shannon said:</vt:lpstr>
      <vt:lpstr>Let’s Do Some Test!</vt:lpstr>
      <vt:lpstr>The Winner is</vt:lpstr>
      <vt:lpstr>Follow-up Story</vt:lpstr>
      <vt:lpstr>So far… but how about?</vt:lpstr>
      <vt:lpstr>The Simplest Case:  Computer Network</vt:lpstr>
      <vt:lpstr>Binary Erasure Channel</vt:lpstr>
      <vt:lpstr>PowerPoint Presentation</vt:lpstr>
      <vt:lpstr>What Good Can This Serve?</vt:lpstr>
      <vt:lpstr>PowerPoint Presentation</vt:lpstr>
      <vt:lpstr>Shannon challenged:</vt:lpstr>
      <vt:lpstr>And he thinks again…</vt:lpstr>
      <vt:lpstr>Shannon’s  Channel Coding Theorem</vt:lpstr>
      <vt:lpstr>What does Shannon mean?</vt:lpstr>
      <vt:lpstr>Shannon means</vt:lpstr>
      <vt:lpstr>Unfortunately…</vt:lpstr>
      <vt:lpstr>But With 50 Years of Hard Work</vt:lpstr>
      <vt:lpstr>Nowadays…</vt:lpstr>
      <vt:lpstr>Shannon Theory also Enables Space Communication</vt:lpstr>
      <vt:lpstr>In 2006, Mars Reconnaissance Orbiter</vt:lpstr>
      <vt:lpstr>And Information Theory has Applied to</vt:lpstr>
    </vt:vector>
  </TitlesOfParts>
  <Manager/>
  <Company>Infinite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Information Theory</dc:title>
  <dc:subject/>
  <dc:creator>Francis</dc:creator>
  <cp:keywords/>
  <dc:description/>
  <cp:lastModifiedBy>Guest User</cp:lastModifiedBy>
  <cp:revision>23</cp:revision>
  <cp:lastPrinted>1601-01-01T00:00:00Z</cp:lastPrinted>
  <dcterms:created xsi:type="dcterms:W3CDTF">2004-10-08T04:24:41Z</dcterms:created>
  <dcterms:modified xsi:type="dcterms:W3CDTF">2024-04-30T04:45:17Z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TC010875731033</vt:lpwstr>
  </property>
</Properties>
</file>